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66"/>
  </p:notesMasterIdLst>
  <p:handoutMasterIdLst>
    <p:handoutMasterId r:id="rId67"/>
  </p:handoutMasterIdLst>
  <p:sldIdLst>
    <p:sldId id="288" r:id="rId2"/>
    <p:sldId id="301" r:id="rId3"/>
    <p:sldId id="302" r:id="rId4"/>
    <p:sldId id="335" r:id="rId5"/>
    <p:sldId id="303" r:id="rId6"/>
    <p:sldId id="350" r:id="rId7"/>
    <p:sldId id="308" r:id="rId8"/>
    <p:sldId id="305" r:id="rId9"/>
    <p:sldId id="349" r:id="rId10"/>
    <p:sldId id="307" r:id="rId11"/>
    <p:sldId id="306" r:id="rId12"/>
    <p:sldId id="304" r:id="rId13"/>
    <p:sldId id="336" r:id="rId14"/>
    <p:sldId id="314" r:id="rId15"/>
    <p:sldId id="312" r:id="rId16"/>
    <p:sldId id="309" r:id="rId17"/>
    <p:sldId id="310" r:id="rId18"/>
    <p:sldId id="311" r:id="rId19"/>
    <p:sldId id="315" r:id="rId20"/>
    <p:sldId id="316" r:id="rId21"/>
    <p:sldId id="337" r:id="rId22"/>
    <p:sldId id="338" r:id="rId23"/>
    <p:sldId id="340" r:id="rId24"/>
    <p:sldId id="339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58" r:id="rId34"/>
    <p:sldId id="359" r:id="rId35"/>
    <p:sldId id="361" r:id="rId36"/>
    <p:sldId id="362" r:id="rId37"/>
    <p:sldId id="363" r:id="rId38"/>
    <p:sldId id="360" r:id="rId39"/>
    <p:sldId id="317" r:id="rId40"/>
    <p:sldId id="318" r:id="rId41"/>
    <p:sldId id="320" r:id="rId42"/>
    <p:sldId id="321" r:id="rId43"/>
    <p:sldId id="322" r:id="rId44"/>
    <p:sldId id="323" r:id="rId45"/>
    <p:sldId id="324" r:id="rId46"/>
    <p:sldId id="298" r:id="rId47"/>
    <p:sldId id="325" r:id="rId48"/>
    <p:sldId id="326" r:id="rId49"/>
    <p:sldId id="299" r:id="rId50"/>
    <p:sldId id="327" r:id="rId51"/>
    <p:sldId id="329" r:id="rId52"/>
    <p:sldId id="330" r:id="rId53"/>
    <p:sldId id="331" r:id="rId54"/>
    <p:sldId id="332" r:id="rId55"/>
    <p:sldId id="333" r:id="rId56"/>
    <p:sldId id="334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00" r:id="rId65"/>
  </p:sldIdLst>
  <p:sldSz cx="9907588" cy="6858000"/>
  <p:notesSz cx="6718300" cy="98679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9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die" initials="c" lastIdx="2" clrIdx="0">
    <p:extLst>
      <p:ext uri="{19B8F6BF-5375-455C-9EA6-DF929625EA0E}">
        <p15:presenceInfo xmlns:p15="http://schemas.microsoft.com/office/powerpoint/2012/main" userId="cod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0000"/>
    <a:srgbClr val="FFFFFF"/>
    <a:srgbClr val="64ADDA"/>
    <a:srgbClr val="2D84B9"/>
    <a:srgbClr val="8B8BFF"/>
    <a:srgbClr val="2E88C0"/>
    <a:srgbClr val="23658D"/>
    <a:srgbClr val="368DB4"/>
    <a:srgbClr val="357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369" autoAdjust="0"/>
  </p:normalViewPr>
  <p:slideViewPr>
    <p:cSldViewPr>
      <p:cViewPr varScale="1">
        <p:scale>
          <a:sx n="76" d="100"/>
          <a:sy n="76" d="100"/>
        </p:scale>
        <p:origin x="1218" y="96"/>
      </p:cViewPr>
      <p:guideLst>
        <p:guide orient="horz" pos="1719"/>
        <p:guide pos="3120"/>
      </p:guideLst>
    </p:cSldViewPr>
  </p:slideViewPr>
  <p:outlineViewPr>
    <p:cViewPr>
      <p:scale>
        <a:sx n="33" d="100"/>
        <a:sy n="33" d="100"/>
      </p:scale>
      <p:origin x="0" y="1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648" y="-126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0" y="0"/>
            <a:ext cx="2914924" cy="49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802322" y="0"/>
            <a:ext cx="2914924" cy="49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0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0" y="9374401"/>
            <a:ext cx="2914924" cy="49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02322" y="9374401"/>
            <a:ext cx="2914924" cy="492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0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0CB386-474B-485D-85CF-D6A0CF109953}" type="slidenum">
              <a:rPr/>
              <a:pPr marL="0" marR="0" lvl="0" indent="0" algn="r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de-DE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307939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 noMove="1" noResize="1"/>
          </p:cNvSpPr>
          <p:nvPr/>
        </p:nvSpPr>
        <p:spPr>
          <a:xfrm>
            <a:off x="0" y="0"/>
            <a:ext cx="6717603" cy="9867601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0004" tIns="44997" rIns="90004" bIns="44997" anchor="ctr" anchorCtr="1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2"/>
          <p:cNvSpPr/>
          <p:nvPr/>
        </p:nvSpPr>
        <p:spPr>
          <a:xfrm>
            <a:off x="0" y="0"/>
            <a:ext cx="6718316" cy="9867957"/>
          </a:xfrm>
          <a:custGeom>
            <a:avLst>
              <a:gd name="f10" fmla="val 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5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-356" y="-356"/>
            <a:ext cx="2908441" cy="492477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t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3808082" y="-356"/>
            <a:ext cx="2908441" cy="492477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 idx="2"/>
          </p:nvPr>
        </p:nvSpPr>
        <p:spPr>
          <a:xfrm>
            <a:off x="685443" y="739438"/>
            <a:ext cx="5343479" cy="3699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7" name="Notizenplatzhalter 6"/>
          <p:cNvSpPr txBox="1">
            <a:spLocks noGrp="1"/>
          </p:cNvSpPr>
          <p:nvPr>
            <p:ph type="body" sz="quarter" idx="3"/>
          </p:nvPr>
        </p:nvSpPr>
        <p:spPr>
          <a:xfrm>
            <a:off x="894959" y="4686117"/>
            <a:ext cx="4925881" cy="44402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de-DE"/>
          </a:p>
        </p:txBody>
      </p:sp>
      <p:sp>
        <p:nvSpPr>
          <p:cNvPr id="8" name="Fußzeilenplatzhalter 7"/>
          <p:cNvSpPr txBox="1">
            <a:spLocks noGrp="1"/>
          </p:cNvSpPr>
          <p:nvPr>
            <p:ph type="ftr" sz="quarter" idx="4"/>
          </p:nvPr>
        </p:nvSpPr>
        <p:spPr>
          <a:xfrm>
            <a:off x="-356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" pitchFamily="34"/>
                <a:cs typeface="Arial" pitchFamily="34"/>
              </a:defRPr>
            </a:lvl1pPr>
          </a:lstStyle>
          <a:p>
            <a:pPr lvl="0"/>
            <a:endParaRPr lang="en-GB"/>
          </a:p>
        </p:txBody>
      </p:sp>
      <p:sp>
        <p:nvSpPr>
          <p:cNvPr id="9" name="Foliennummernplatzhalter 8"/>
          <p:cNvSpPr txBox="1">
            <a:spLocks noGrp="1"/>
          </p:cNvSpPr>
          <p:nvPr>
            <p:ph type="sldNum" sz="quarter" idx="5"/>
          </p:nvPr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" pitchFamily="34"/>
                <a:cs typeface="Arial" pitchFamily="34"/>
              </a:defRPr>
            </a:lvl1pPr>
          </a:lstStyle>
          <a:p>
            <a:pPr lvl="0"/>
            <a:fld id="{82F01882-55F3-42D6-99AE-FBF22DDD76E8}" type="slidenum">
              <a:rPr/>
              <a:pPr lv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696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48915" algn="l"/>
        <a:tab pos="898196" algn="l"/>
        <a:tab pos="1347478" algn="l"/>
        <a:tab pos="1796759" algn="l"/>
        <a:tab pos="2246040" algn="l"/>
        <a:tab pos="2695322" algn="l"/>
        <a:tab pos="3144603" algn="l"/>
        <a:tab pos="3593875" algn="l"/>
        <a:tab pos="4043156" algn="l"/>
        <a:tab pos="4492438" algn="l"/>
        <a:tab pos="4941719" algn="l"/>
        <a:tab pos="5391000" algn="l"/>
        <a:tab pos="5840281" algn="l"/>
        <a:tab pos="6289563" algn="l"/>
        <a:tab pos="6738844" algn="l"/>
        <a:tab pos="7188116" algn="l"/>
        <a:tab pos="7637397" algn="l"/>
        <a:tab pos="8086679" algn="l"/>
        <a:tab pos="8535960" algn="l"/>
        <a:tab pos="8985241" algn="l"/>
      </a:tabLst>
      <a:defRPr lang="de-DE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97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092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142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2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81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43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02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7822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32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107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550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940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437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045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959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4874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241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434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264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578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776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69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3194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11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551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231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149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5565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834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760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45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8893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40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090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154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42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600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4754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31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7198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3143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011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41634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0713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2869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192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739775"/>
            <a:ext cx="5343525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2E2DB-9937-4DC3-8144-84EEA3CC84EA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164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23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8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26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 txBox="1"/>
          <p:nvPr/>
        </p:nvSpPr>
        <p:spPr>
          <a:xfrm>
            <a:off x="3808082" y="9373678"/>
            <a:ext cx="2908441" cy="494278"/>
          </a:xfrm>
          <a:prstGeom prst="rect">
            <a:avLst/>
          </a:prstGeom>
          <a:noFill/>
          <a:ln>
            <a:noFill/>
          </a:ln>
        </p:spPr>
        <p:txBody>
          <a:bodyPr vert="horz" wrap="none" lIns="90717" tIns="45363" rIns="90717" bIns="45363" anchor="b" anchorCtr="0" compatLnSpc="1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6BF318-0022-4897-B331-CC5447FB8BD2}" type="slidenum">
              <a:rPr/>
              <a:pPr marL="0" marR="0" lvl="0" indent="0" algn="r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3" name="Freihandform 1"/>
          <p:cNvSpPr/>
          <p:nvPr/>
        </p:nvSpPr>
        <p:spPr>
          <a:xfrm>
            <a:off x="685800" y="739795"/>
            <a:ext cx="5345280" cy="37004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w="9363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sp>
        <p:nvSpPr>
          <p:cNvPr id="4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894959" y="4686117"/>
            <a:ext cx="4925881" cy="4440600"/>
          </a:xfrm>
        </p:spPr>
        <p:txBody>
          <a:bodyPr>
            <a:spAutoFit/>
          </a:bodyPr>
          <a:lstStyle/>
          <a:p>
            <a:r>
              <a:rPr lang="de-DE" baseline="0"/>
              <a:t>Vertreten </a:t>
            </a:r>
            <a:r>
              <a:rPr lang="de-DE" baseline="0" dirty="0"/>
              <a:t>ist die Firma Lasso heute durch Herrn Kurz, einer der drei Geschäftsführer, tätig am Standort Stuttgart und durch mich Frau </a:t>
            </a:r>
            <a:r>
              <a:rPr lang="de-DE" baseline="0" dirty="0" err="1"/>
              <a:t>Eicker</a:t>
            </a:r>
            <a:r>
              <a:rPr lang="de-DE" baseline="0" dirty="0"/>
              <a:t> als Geschäftsstellenleiterin der Niederlassung Hilden.</a:t>
            </a:r>
          </a:p>
          <a:p>
            <a:r>
              <a:rPr lang="de-DE" baseline="0" dirty="0"/>
              <a:t>Bevor wir mit dem Vortrag beginnen, möchte ich Ihnen einen Überblick darüber geben, was Sie in der nächsten halben Stunde erwartet……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1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11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6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02F37-EAFA-45B5-B7EC-C5163459E732}" type="datetime1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C. Diez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366D-D901-47E7-94FB-0B7B2648A3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5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273277" y="432699"/>
            <a:ext cx="9257918" cy="6186834"/>
            <a:chOff x="273277" y="432699"/>
            <a:chExt cx="9257918" cy="6186834"/>
          </a:xfrm>
        </p:grpSpPr>
        <p:sp>
          <p:nvSpPr>
            <p:cNvPr id="8" name="Gerade Verbindung 4"/>
            <p:cNvSpPr/>
            <p:nvPr/>
          </p:nvSpPr>
          <p:spPr>
            <a:xfrm>
              <a:off x="273277" y="830933"/>
              <a:ext cx="1801" cy="55627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none" lIns="90004" tIns="46798" rIns="90004" bIns="46798" anchor="t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9" name="Gerade Verbindung 5"/>
            <p:cNvSpPr/>
            <p:nvPr/>
          </p:nvSpPr>
          <p:spPr>
            <a:xfrm>
              <a:off x="501027" y="6618098"/>
              <a:ext cx="9018718" cy="14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none" lIns="90004" tIns="46798" rIns="90004" bIns="46798" anchor="t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10" name="Gerade Verbindung 6"/>
            <p:cNvSpPr/>
            <p:nvPr/>
          </p:nvSpPr>
          <p:spPr>
            <a:xfrm flipH="1">
              <a:off x="518922" y="609474"/>
              <a:ext cx="53784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none" lIns="90004" tIns="46798" rIns="90004" bIns="46798" anchor="t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11" name="Freihandform 10"/>
            <p:cNvSpPr/>
            <p:nvPr/>
          </p:nvSpPr>
          <p:spPr>
            <a:xfrm flipH="1">
              <a:off x="273277" y="609484"/>
              <a:ext cx="495357" cy="457200"/>
            </a:xfrm>
            <a:custGeom>
              <a:avLst>
                <a:gd name="f0" fmla="val 21600000"/>
                <a:gd name="f1" fmla="val 5400000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10800"/>
                <a:gd name="f12" fmla="min 0 21600"/>
                <a:gd name="f13" fmla="max 0 21600"/>
                <a:gd name="f14" fmla="*/ 10800 10800 1"/>
                <a:gd name="f15" fmla="val -2147483647"/>
                <a:gd name="f16" fmla="val 2147483647"/>
                <a:gd name="f17" fmla="val 21599999"/>
                <a:gd name="f18" fmla="*/ f10 1 2"/>
                <a:gd name="f19" fmla="*/ f6 1 21600"/>
                <a:gd name="f20" fmla="*/ f7 1 21600"/>
                <a:gd name="f21" fmla="val f8"/>
                <a:gd name="f22" fmla="val f9"/>
                <a:gd name="f23" fmla="*/ f10 1 180"/>
                <a:gd name="f24" fmla="+- f13 0 f12"/>
                <a:gd name="f25" fmla="pin 0 f0 21599999"/>
                <a:gd name="f26" fmla="pin 0 f1 21599999"/>
                <a:gd name="f27" fmla="+- f22 0 f21"/>
                <a:gd name="f28" fmla="*/ f24 1 2"/>
                <a:gd name="f29" fmla="+- 0 0 f25"/>
                <a:gd name="f30" fmla="+- 0 0 f26"/>
                <a:gd name="f31" fmla="*/ f27 1 21600"/>
                <a:gd name="f32" fmla="+- f12 f28 0"/>
                <a:gd name="f33" fmla="*/ f28 f28 1"/>
                <a:gd name="f34" fmla="+- f29 f4 0"/>
                <a:gd name="f35" fmla="+- f30 f4 0"/>
                <a:gd name="f36" fmla="*/ 10799 f31 1"/>
                <a:gd name="f37" fmla="*/ 21599 f31 1"/>
                <a:gd name="f38" fmla="*/ 0 f31 1"/>
                <a:gd name="f39" fmla="*/ f34 f5 1"/>
                <a:gd name="f40" fmla="*/ f35 f5 1"/>
                <a:gd name="f41" fmla="*/ f36 1 f31"/>
                <a:gd name="f42" fmla="*/ f37 1 f31"/>
                <a:gd name="f43" fmla="*/ f38 1 f31"/>
                <a:gd name="f44" fmla="*/ f39 1 f3"/>
                <a:gd name="f45" fmla="*/ f40 1 f3"/>
                <a:gd name="f46" fmla="+- 0 0 f44"/>
                <a:gd name="f47" fmla="+- 0 0 f45"/>
                <a:gd name="f48" fmla="*/ f41 f19 1"/>
                <a:gd name="f49" fmla="*/ f42 f19 1"/>
                <a:gd name="f50" fmla="*/ f41 f20 1"/>
                <a:gd name="f51" fmla="*/ f43 f20 1"/>
                <a:gd name="f52" fmla="val f46"/>
                <a:gd name="f53" fmla="val f47"/>
                <a:gd name="f54" fmla="+- 0 0 f52"/>
                <a:gd name="f55" fmla="+- 0 0 f53"/>
                <a:gd name="f56" fmla="*/ f52 f10 1"/>
                <a:gd name="f57" fmla="*/ f53 f10 1"/>
                <a:gd name="f58" fmla="*/ f54 f3 1"/>
                <a:gd name="f59" fmla="*/ f55 f3 1"/>
                <a:gd name="f60" fmla="*/ f56 1 f5"/>
                <a:gd name="f61" fmla="*/ f57 1 f5"/>
                <a:gd name="f62" fmla="*/ f58 1 f5"/>
                <a:gd name="f63" fmla="*/ f59 1 f5"/>
                <a:gd name="f64" fmla="+- 0 0 f60"/>
                <a:gd name="f65" fmla="+- 0 0 f61"/>
                <a:gd name="f66" fmla="+- f62 0 f4"/>
                <a:gd name="f67" fmla="+- f63 0 f4"/>
                <a:gd name="f68" fmla="+- f64 f10 0"/>
                <a:gd name="f69" fmla="+- f65 f10 0"/>
                <a:gd name="f70" fmla="+- 0 0 f66"/>
                <a:gd name="f71" fmla="+- 0 0 f67"/>
                <a:gd name="f72" fmla="+- f68 f18 0"/>
                <a:gd name="f73" fmla="+- f69 f18 0"/>
                <a:gd name="f74" fmla="val f70"/>
                <a:gd name="f75" fmla="val f71"/>
                <a:gd name="f76" fmla="+- 0 0 f72"/>
                <a:gd name="f77" fmla="+- 0 0 f73"/>
                <a:gd name="f78" fmla="+- 0 0 f74"/>
                <a:gd name="f79" fmla="+- 0 0 f75"/>
                <a:gd name="f80" fmla="*/ f76 f3 1"/>
                <a:gd name="f81" fmla="*/ f77 f3 1"/>
                <a:gd name="f82" fmla="+- f78 f4 0"/>
                <a:gd name="f83" fmla="+- f79 f4 0"/>
                <a:gd name="f84" fmla="*/ f80 1 f10"/>
                <a:gd name="f85" fmla="*/ f81 1 f10"/>
                <a:gd name="f86" fmla="*/ f82 f5 1"/>
                <a:gd name="f87" fmla="*/ f83 f5 1"/>
                <a:gd name="f88" fmla="+- f84 0 f4"/>
                <a:gd name="f89" fmla="+- f85 0 f4"/>
                <a:gd name="f90" fmla="*/ f86 1 f3"/>
                <a:gd name="f91" fmla="*/ f87 1 f3"/>
                <a:gd name="f92" fmla="cos 1 f88"/>
                <a:gd name="f93" fmla="sin 1 f88"/>
                <a:gd name="f94" fmla="cos 1 f89"/>
                <a:gd name="f95" fmla="sin 1 f89"/>
                <a:gd name="f96" fmla="+- 0 0 f90"/>
                <a:gd name="f97" fmla="+- 0 0 f91"/>
                <a:gd name="f98" fmla="+- 0 0 f92"/>
                <a:gd name="f99" fmla="+- 0 0 f93"/>
                <a:gd name="f100" fmla="+- 0 0 f94"/>
                <a:gd name="f101" fmla="+- 0 0 f95"/>
                <a:gd name="f102" fmla="*/ f96 f23 1"/>
                <a:gd name="f103" fmla="*/ f97 f23 1"/>
                <a:gd name="f104" fmla="*/ 10800 f98 1"/>
                <a:gd name="f105" fmla="*/ 10800 f99 1"/>
                <a:gd name="f106" fmla="*/ 10800 f100 1"/>
                <a:gd name="f107" fmla="*/ 10800 f101 1"/>
                <a:gd name="f108" fmla="+- 0 0 f102"/>
                <a:gd name="f109" fmla="+- 0 0 f103"/>
                <a:gd name="f110" fmla="*/ f104 f104 1"/>
                <a:gd name="f111" fmla="*/ f105 f105 1"/>
                <a:gd name="f112" fmla="*/ f106 f106 1"/>
                <a:gd name="f113" fmla="*/ f107 f107 1"/>
                <a:gd name="f114" fmla="*/ f108 f3 1"/>
                <a:gd name="f115" fmla="*/ f109 f3 1"/>
                <a:gd name="f116" fmla="+- f110 f111 0"/>
                <a:gd name="f117" fmla="+- f112 f113 0"/>
                <a:gd name="f118" fmla="*/ f114 1 f10"/>
                <a:gd name="f119" fmla="*/ f115 1 f10"/>
                <a:gd name="f120" fmla="sqrt f116"/>
                <a:gd name="f121" fmla="sqrt f117"/>
                <a:gd name="f122" fmla="+- f118 0 f4"/>
                <a:gd name="f123" fmla="+- f119 0 f4"/>
                <a:gd name="f124" fmla="*/ f14 1 f120"/>
                <a:gd name="f125" fmla="*/ f14 1 f121"/>
                <a:gd name="f126" fmla="+- f122 f4 0"/>
                <a:gd name="f127" fmla="+- f123 f4 0"/>
                <a:gd name="f128" fmla="*/ f98 f124 1"/>
                <a:gd name="f129" fmla="*/ f99 f124 1"/>
                <a:gd name="f130" fmla="*/ f100 f125 1"/>
                <a:gd name="f131" fmla="*/ f101 f125 1"/>
                <a:gd name="f132" fmla="*/ f126 f10 1"/>
                <a:gd name="f133" fmla="*/ f127 f10 1"/>
                <a:gd name="f134" fmla="+- 10800 0 f128"/>
                <a:gd name="f135" fmla="+- 10800 0 f129"/>
                <a:gd name="f136" fmla="+- 10800 0 f130"/>
                <a:gd name="f137" fmla="+- 10800 0 f131"/>
                <a:gd name="f138" fmla="*/ f132 1 f3"/>
                <a:gd name="f139" fmla="*/ f133 1 f3"/>
                <a:gd name="f140" fmla="*/ f134 f19 1"/>
                <a:gd name="f141" fmla="*/ f135 f20 1"/>
                <a:gd name="f142" fmla="*/ f136 f19 1"/>
                <a:gd name="f143" fmla="*/ f137 f20 1"/>
                <a:gd name="f144" fmla="+- 0 0 f138"/>
                <a:gd name="f145" fmla="+- 0 0 f139"/>
                <a:gd name="f146" fmla="+- 0 0 f144"/>
                <a:gd name="f147" fmla="+- 0 0 f145"/>
                <a:gd name="f148" fmla="*/ f146 f3 1"/>
                <a:gd name="f149" fmla="*/ f147 f3 1"/>
                <a:gd name="f150" fmla="*/ f148 1 f10"/>
                <a:gd name="f151" fmla="*/ f149 1 f10"/>
                <a:gd name="f152" fmla="+- f150 0 f4"/>
                <a:gd name="f153" fmla="+- f151 0 f4"/>
                <a:gd name="f154" fmla="cos 1 f152"/>
                <a:gd name="f155" fmla="sin 1 f152"/>
                <a:gd name="f156" fmla="cos 1 f153"/>
                <a:gd name="f157" fmla="sin 1 f153"/>
                <a:gd name="f158" fmla="+- 0 0 f154"/>
                <a:gd name="f159" fmla="+- 0 0 f155"/>
                <a:gd name="f160" fmla="+- 0 0 f156"/>
                <a:gd name="f161" fmla="+- 0 0 f157"/>
                <a:gd name="f162" fmla="+- 0 0 f158"/>
                <a:gd name="f163" fmla="+- 0 0 f159"/>
                <a:gd name="f164" fmla="+- 0 0 f160"/>
                <a:gd name="f165" fmla="+- 0 0 f161"/>
                <a:gd name="f166" fmla="val f162"/>
                <a:gd name="f167" fmla="val f163"/>
                <a:gd name="f168" fmla="val f164"/>
                <a:gd name="f169" fmla="val f165"/>
                <a:gd name="f170" fmla="+- 0 0 f166"/>
                <a:gd name="f171" fmla="+- 0 0 f167"/>
                <a:gd name="f172" fmla="+- 0 0 f168"/>
                <a:gd name="f173" fmla="+- 0 0 f169"/>
                <a:gd name="f174" fmla="*/ 10800 f170 1"/>
                <a:gd name="f175" fmla="*/ 10800 f171 1"/>
                <a:gd name="f176" fmla="*/ 10800 f172 1"/>
                <a:gd name="f177" fmla="*/ 10800 f173 1"/>
                <a:gd name="f178" fmla="+- f174 10800 0"/>
                <a:gd name="f179" fmla="+- f175 10800 0"/>
                <a:gd name="f180" fmla="+- f176 10800 0"/>
                <a:gd name="f181" fmla="+- f177 10800 0"/>
                <a:gd name="f182" fmla="+- f179 0 f32"/>
                <a:gd name="f183" fmla="+- f178 0 f32"/>
                <a:gd name="f184" fmla="+- f181 0 f32"/>
                <a:gd name="f185" fmla="+- f180 0 f32"/>
                <a:gd name="f186" fmla="+- 0 0 f182"/>
                <a:gd name="f187" fmla="+- 0 0 f183"/>
                <a:gd name="f188" fmla="+- 0 0 f184"/>
                <a:gd name="f189" fmla="+- 0 0 f185"/>
                <a:gd name="f190" fmla="+- 0 0 f186"/>
                <a:gd name="f191" fmla="+- 0 0 f187"/>
                <a:gd name="f192" fmla="+- 0 0 f188"/>
                <a:gd name="f193" fmla="+- 0 0 f189"/>
                <a:gd name="f194" fmla="at2 f190 f191"/>
                <a:gd name="f195" fmla="at2 f192 f193"/>
                <a:gd name="f196" fmla="+- f194 f4 0"/>
                <a:gd name="f197" fmla="+- f195 f4 0"/>
                <a:gd name="f198" fmla="*/ f196 f10 1"/>
                <a:gd name="f199" fmla="*/ f197 f10 1"/>
                <a:gd name="f200" fmla="*/ f198 1 f3"/>
                <a:gd name="f201" fmla="*/ f199 1 f3"/>
                <a:gd name="f202" fmla="+- 0 0 f200"/>
                <a:gd name="f203" fmla="+- 0 0 f201"/>
                <a:gd name="f204" fmla="val f202"/>
                <a:gd name="f205" fmla="val f203"/>
                <a:gd name="f206" fmla="+- 0 0 f204"/>
                <a:gd name="f207" fmla="+- 0 0 f205"/>
                <a:gd name="f208" fmla="*/ f206 f3 1"/>
                <a:gd name="f209" fmla="*/ f207 f3 1"/>
                <a:gd name="f210" fmla="*/ f208 1 f10"/>
                <a:gd name="f211" fmla="*/ f209 1 f10"/>
                <a:gd name="f212" fmla="+- f210 0 f4"/>
                <a:gd name="f213" fmla="+- f211 0 f4"/>
                <a:gd name="f214" fmla="+- f212 f4 0"/>
                <a:gd name="f215" fmla="+- f213 0 f212"/>
                <a:gd name="f216" fmla="*/ f214 f10 1"/>
                <a:gd name="f217" fmla="+- f215 f2 0"/>
                <a:gd name="f218" fmla="*/ f216 1 f3"/>
                <a:gd name="f219" fmla="?: f215 f215 f217"/>
                <a:gd name="f220" fmla="+- 0 0 f218"/>
                <a:gd name="f221" fmla="+- 0 0 f220"/>
                <a:gd name="f222" fmla="*/ f221 f3 1"/>
                <a:gd name="f223" fmla="*/ f222 1 f10"/>
                <a:gd name="f224" fmla="+- f223 0 f4"/>
                <a:gd name="f225" fmla="cos 1 f224"/>
                <a:gd name="f226" fmla="sin 1 f224"/>
                <a:gd name="f227" fmla="+- 0 0 f225"/>
                <a:gd name="f228" fmla="+- 0 0 f226"/>
                <a:gd name="f229" fmla="+- 0 0 f227"/>
                <a:gd name="f230" fmla="+- 0 0 f228"/>
                <a:gd name="f231" fmla="val f229"/>
                <a:gd name="f232" fmla="val f230"/>
                <a:gd name="f233" fmla="+- 0 0 f231"/>
                <a:gd name="f234" fmla="+- 0 0 f232"/>
                <a:gd name="f235" fmla="*/ f28 f233 1"/>
                <a:gd name="f236" fmla="*/ f28 f234 1"/>
                <a:gd name="f237" fmla="*/ f235 f235 1"/>
                <a:gd name="f238" fmla="*/ f236 f236 1"/>
                <a:gd name="f239" fmla="+- f237 f238 0"/>
                <a:gd name="f240" fmla="sqrt f239"/>
                <a:gd name="f241" fmla="*/ f33 1 f240"/>
                <a:gd name="f242" fmla="*/ f233 f241 1"/>
                <a:gd name="f243" fmla="*/ f234 f241 1"/>
                <a:gd name="f244" fmla="+- f32 0 f242"/>
                <a:gd name="f245" fmla="+- f32 0 f243"/>
              </a:gdLst>
              <a:ahLst>
                <a:ahPolar gdRefAng="f0" minAng="f8" maxAng="f17">
                  <a:pos x="f140" y="f141"/>
                </a:ahPolar>
                <a:ahPolar gdRefAng="f1" minAng="f8" maxAng="f17">
                  <a:pos x="f142" y="f143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8" t="f51" r="f49" b="f50"/>
              <a:pathLst>
                <a:path w="21600" h="21600" stroke="0">
                  <a:moveTo>
                    <a:pt x="f244" y="f245"/>
                  </a:moveTo>
                  <a:arcTo wR="f28" hR="f28" stAng="f212" swAng="f219"/>
                  <a:lnTo>
                    <a:pt x="f11" y="f11"/>
                  </a:lnTo>
                  <a:close/>
                </a:path>
                <a:path w="21600" h="21600" fill="none">
                  <a:moveTo>
                    <a:pt x="f244" y="f245"/>
                  </a:moveTo>
                  <a:arcTo wR="f28" hR="f28" stAng="f212" swAng="f219"/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square" lIns="90004" tIns="46798" rIns="90004" bIns="46798" anchor="ctr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12" name="Freihandform 11"/>
            <p:cNvSpPr/>
            <p:nvPr/>
          </p:nvSpPr>
          <p:spPr>
            <a:xfrm flipH="1" flipV="1">
              <a:off x="275078" y="6156719"/>
              <a:ext cx="454319" cy="460436"/>
            </a:xfrm>
            <a:custGeom>
              <a:avLst>
                <a:gd name="f0" fmla="val 21600000"/>
                <a:gd name="f1" fmla="val 5400000"/>
              </a:avLst>
              <a:gdLst>
                <a:gd name="f2" fmla="val 21600000"/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0"/>
                <a:gd name="f9" fmla="val 21600"/>
                <a:gd name="f10" fmla="*/ 5419351 1 1725033"/>
                <a:gd name="f11" fmla="val 10800"/>
                <a:gd name="f12" fmla="min 0 21600"/>
                <a:gd name="f13" fmla="max 0 21600"/>
                <a:gd name="f14" fmla="*/ 10800 10800 1"/>
                <a:gd name="f15" fmla="val -2147483647"/>
                <a:gd name="f16" fmla="val 2147483647"/>
                <a:gd name="f17" fmla="val 21599999"/>
                <a:gd name="f18" fmla="*/ f10 1 2"/>
                <a:gd name="f19" fmla="*/ f6 1 21600"/>
                <a:gd name="f20" fmla="*/ f7 1 21600"/>
                <a:gd name="f21" fmla="val f8"/>
                <a:gd name="f22" fmla="val f9"/>
                <a:gd name="f23" fmla="*/ f10 1 180"/>
                <a:gd name="f24" fmla="+- f13 0 f12"/>
                <a:gd name="f25" fmla="pin 0 f0 21599999"/>
                <a:gd name="f26" fmla="pin 0 f1 21599999"/>
                <a:gd name="f27" fmla="+- f22 0 f21"/>
                <a:gd name="f28" fmla="*/ f24 1 2"/>
                <a:gd name="f29" fmla="+- 0 0 f25"/>
                <a:gd name="f30" fmla="+- 0 0 f26"/>
                <a:gd name="f31" fmla="*/ f27 1 21600"/>
                <a:gd name="f32" fmla="+- f12 f28 0"/>
                <a:gd name="f33" fmla="*/ f28 f28 1"/>
                <a:gd name="f34" fmla="+- f29 f4 0"/>
                <a:gd name="f35" fmla="+- f30 f4 0"/>
                <a:gd name="f36" fmla="*/ 10799 f31 1"/>
                <a:gd name="f37" fmla="*/ 21599 f31 1"/>
                <a:gd name="f38" fmla="*/ 0 f31 1"/>
                <a:gd name="f39" fmla="*/ f34 f5 1"/>
                <a:gd name="f40" fmla="*/ f35 f5 1"/>
                <a:gd name="f41" fmla="*/ f36 1 f31"/>
                <a:gd name="f42" fmla="*/ f37 1 f31"/>
                <a:gd name="f43" fmla="*/ f38 1 f31"/>
                <a:gd name="f44" fmla="*/ f39 1 f3"/>
                <a:gd name="f45" fmla="*/ f40 1 f3"/>
                <a:gd name="f46" fmla="+- 0 0 f44"/>
                <a:gd name="f47" fmla="+- 0 0 f45"/>
                <a:gd name="f48" fmla="*/ f41 f19 1"/>
                <a:gd name="f49" fmla="*/ f42 f19 1"/>
                <a:gd name="f50" fmla="*/ f41 f20 1"/>
                <a:gd name="f51" fmla="*/ f43 f20 1"/>
                <a:gd name="f52" fmla="val f46"/>
                <a:gd name="f53" fmla="val f47"/>
                <a:gd name="f54" fmla="+- 0 0 f52"/>
                <a:gd name="f55" fmla="+- 0 0 f53"/>
                <a:gd name="f56" fmla="*/ f52 f10 1"/>
                <a:gd name="f57" fmla="*/ f53 f10 1"/>
                <a:gd name="f58" fmla="*/ f54 f3 1"/>
                <a:gd name="f59" fmla="*/ f55 f3 1"/>
                <a:gd name="f60" fmla="*/ f56 1 f5"/>
                <a:gd name="f61" fmla="*/ f57 1 f5"/>
                <a:gd name="f62" fmla="*/ f58 1 f5"/>
                <a:gd name="f63" fmla="*/ f59 1 f5"/>
                <a:gd name="f64" fmla="+- 0 0 f60"/>
                <a:gd name="f65" fmla="+- 0 0 f61"/>
                <a:gd name="f66" fmla="+- f62 0 f4"/>
                <a:gd name="f67" fmla="+- f63 0 f4"/>
                <a:gd name="f68" fmla="+- f64 f10 0"/>
                <a:gd name="f69" fmla="+- f65 f10 0"/>
                <a:gd name="f70" fmla="+- 0 0 f66"/>
                <a:gd name="f71" fmla="+- 0 0 f67"/>
                <a:gd name="f72" fmla="+- f68 f18 0"/>
                <a:gd name="f73" fmla="+- f69 f18 0"/>
                <a:gd name="f74" fmla="val f70"/>
                <a:gd name="f75" fmla="val f71"/>
                <a:gd name="f76" fmla="+- 0 0 f72"/>
                <a:gd name="f77" fmla="+- 0 0 f73"/>
                <a:gd name="f78" fmla="+- 0 0 f74"/>
                <a:gd name="f79" fmla="+- 0 0 f75"/>
                <a:gd name="f80" fmla="*/ f76 f3 1"/>
                <a:gd name="f81" fmla="*/ f77 f3 1"/>
                <a:gd name="f82" fmla="+- f78 f4 0"/>
                <a:gd name="f83" fmla="+- f79 f4 0"/>
                <a:gd name="f84" fmla="*/ f80 1 f10"/>
                <a:gd name="f85" fmla="*/ f81 1 f10"/>
                <a:gd name="f86" fmla="*/ f82 f5 1"/>
                <a:gd name="f87" fmla="*/ f83 f5 1"/>
                <a:gd name="f88" fmla="+- f84 0 f4"/>
                <a:gd name="f89" fmla="+- f85 0 f4"/>
                <a:gd name="f90" fmla="*/ f86 1 f3"/>
                <a:gd name="f91" fmla="*/ f87 1 f3"/>
                <a:gd name="f92" fmla="cos 1 f88"/>
                <a:gd name="f93" fmla="sin 1 f88"/>
                <a:gd name="f94" fmla="cos 1 f89"/>
                <a:gd name="f95" fmla="sin 1 f89"/>
                <a:gd name="f96" fmla="+- 0 0 f90"/>
                <a:gd name="f97" fmla="+- 0 0 f91"/>
                <a:gd name="f98" fmla="+- 0 0 f92"/>
                <a:gd name="f99" fmla="+- 0 0 f93"/>
                <a:gd name="f100" fmla="+- 0 0 f94"/>
                <a:gd name="f101" fmla="+- 0 0 f95"/>
                <a:gd name="f102" fmla="*/ f96 f23 1"/>
                <a:gd name="f103" fmla="*/ f97 f23 1"/>
                <a:gd name="f104" fmla="*/ 10800 f98 1"/>
                <a:gd name="f105" fmla="*/ 10800 f99 1"/>
                <a:gd name="f106" fmla="*/ 10800 f100 1"/>
                <a:gd name="f107" fmla="*/ 10800 f101 1"/>
                <a:gd name="f108" fmla="+- 0 0 f102"/>
                <a:gd name="f109" fmla="+- 0 0 f103"/>
                <a:gd name="f110" fmla="*/ f104 f104 1"/>
                <a:gd name="f111" fmla="*/ f105 f105 1"/>
                <a:gd name="f112" fmla="*/ f106 f106 1"/>
                <a:gd name="f113" fmla="*/ f107 f107 1"/>
                <a:gd name="f114" fmla="*/ f108 f3 1"/>
                <a:gd name="f115" fmla="*/ f109 f3 1"/>
                <a:gd name="f116" fmla="+- f110 f111 0"/>
                <a:gd name="f117" fmla="+- f112 f113 0"/>
                <a:gd name="f118" fmla="*/ f114 1 f10"/>
                <a:gd name="f119" fmla="*/ f115 1 f10"/>
                <a:gd name="f120" fmla="sqrt f116"/>
                <a:gd name="f121" fmla="sqrt f117"/>
                <a:gd name="f122" fmla="+- f118 0 f4"/>
                <a:gd name="f123" fmla="+- f119 0 f4"/>
                <a:gd name="f124" fmla="*/ f14 1 f120"/>
                <a:gd name="f125" fmla="*/ f14 1 f121"/>
                <a:gd name="f126" fmla="+- f122 f4 0"/>
                <a:gd name="f127" fmla="+- f123 f4 0"/>
                <a:gd name="f128" fmla="*/ f98 f124 1"/>
                <a:gd name="f129" fmla="*/ f99 f124 1"/>
                <a:gd name="f130" fmla="*/ f100 f125 1"/>
                <a:gd name="f131" fmla="*/ f101 f125 1"/>
                <a:gd name="f132" fmla="*/ f126 f10 1"/>
                <a:gd name="f133" fmla="*/ f127 f10 1"/>
                <a:gd name="f134" fmla="+- 10800 0 f128"/>
                <a:gd name="f135" fmla="+- 10800 0 f129"/>
                <a:gd name="f136" fmla="+- 10800 0 f130"/>
                <a:gd name="f137" fmla="+- 10800 0 f131"/>
                <a:gd name="f138" fmla="*/ f132 1 f3"/>
                <a:gd name="f139" fmla="*/ f133 1 f3"/>
                <a:gd name="f140" fmla="*/ f134 f19 1"/>
                <a:gd name="f141" fmla="*/ f135 f20 1"/>
                <a:gd name="f142" fmla="*/ f136 f19 1"/>
                <a:gd name="f143" fmla="*/ f137 f20 1"/>
                <a:gd name="f144" fmla="+- 0 0 f138"/>
                <a:gd name="f145" fmla="+- 0 0 f139"/>
                <a:gd name="f146" fmla="+- 0 0 f144"/>
                <a:gd name="f147" fmla="+- 0 0 f145"/>
                <a:gd name="f148" fmla="*/ f146 f3 1"/>
                <a:gd name="f149" fmla="*/ f147 f3 1"/>
                <a:gd name="f150" fmla="*/ f148 1 f10"/>
                <a:gd name="f151" fmla="*/ f149 1 f10"/>
                <a:gd name="f152" fmla="+- f150 0 f4"/>
                <a:gd name="f153" fmla="+- f151 0 f4"/>
                <a:gd name="f154" fmla="cos 1 f152"/>
                <a:gd name="f155" fmla="sin 1 f152"/>
                <a:gd name="f156" fmla="cos 1 f153"/>
                <a:gd name="f157" fmla="sin 1 f153"/>
                <a:gd name="f158" fmla="+- 0 0 f154"/>
                <a:gd name="f159" fmla="+- 0 0 f155"/>
                <a:gd name="f160" fmla="+- 0 0 f156"/>
                <a:gd name="f161" fmla="+- 0 0 f157"/>
                <a:gd name="f162" fmla="+- 0 0 f158"/>
                <a:gd name="f163" fmla="+- 0 0 f159"/>
                <a:gd name="f164" fmla="+- 0 0 f160"/>
                <a:gd name="f165" fmla="+- 0 0 f161"/>
                <a:gd name="f166" fmla="val f162"/>
                <a:gd name="f167" fmla="val f163"/>
                <a:gd name="f168" fmla="val f164"/>
                <a:gd name="f169" fmla="val f165"/>
                <a:gd name="f170" fmla="+- 0 0 f166"/>
                <a:gd name="f171" fmla="+- 0 0 f167"/>
                <a:gd name="f172" fmla="+- 0 0 f168"/>
                <a:gd name="f173" fmla="+- 0 0 f169"/>
                <a:gd name="f174" fmla="*/ 10800 f170 1"/>
                <a:gd name="f175" fmla="*/ 10800 f171 1"/>
                <a:gd name="f176" fmla="*/ 10800 f172 1"/>
                <a:gd name="f177" fmla="*/ 10800 f173 1"/>
                <a:gd name="f178" fmla="+- f174 10800 0"/>
                <a:gd name="f179" fmla="+- f175 10800 0"/>
                <a:gd name="f180" fmla="+- f176 10800 0"/>
                <a:gd name="f181" fmla="+- f177 10800 0"/>
                <a:gd name="f182" fmla="+- f179 0 f32"/>
                <a:gd name="f183" fmla="+- f178 0 f32"/>
                <a:gd name="f184" fmla="+- f181 0 f32"/>
                <a:gd name="f185" fmla="+- f180 0 f32"/>
                <a:gd name="f186" fmla="+- 0 0 f182"/>
                <a:gd name="f187" fmla="+- 0 0 f183"/>
                <a:gd name="f188" fmla="+- 0 0 f184"/>
                <a:gd name="f189" fmla="+- 0 0 f185"/>
                <a:gd name="f190" fmla="+- 0 0 f186"/>
                <a:gd name="f191" fmla="+- 0 0 f187"/>
                <a:gd name="f192" fmla="+- 0 0 f188"/>
                <a:gd name="f193" fmla="+- 0 0 f189"/>
                <a:gd name="f194" fmla="at2 f190 f191"/>
                <a:gd name="f195" fmla="at2 f192 f193"/>
                <a:gd name="f196" fmla="+- f194 f4 0"/>
                <a:gd name="f197" fmla="+- f195 f4 0"/>
                <a:gd name="f198" fmla="*/ f196 f10 1"/>
                <a:gd name="f199" fmla="*/ f197 f10 1"/>
                <a:gd name="f200" fmla="*/ f198 1 f3"/>
                <a:gd name="f201" fmla="*/ f199 1 f3"/>
                <a:gd name="f202" fmla="+- 0 0 f200"/>
                <a:gd name="f203" fmla="+- 0 0 f201"/>
                <a:gd name="f204" fmla="val f202"/>
                <a:gd name="f205" fmla="val f203"/>
                <a:gd name="f206" fmla="+- 0 0 f204"/>
                <a:gd name="f207" fmla="+- 0 0 f205"/>
                <a:gd name="f208" fmla="*/ f206 f3 1"/>
                <a:gd name="f209" fmla="*/ f207 f3 1"/>
                <a:gd name="f210" fmla="*/ f208 1 f10"/>
                <a:gd name="f211" fmla="*/ f209 1 f10"/>
                <a:gd name="f212" fmla="+- f210 0 f4"/>
                <a:gd name="f213" fmla="+- f211 0 f4"/>
                <a:gd name="f214" fmla="+- f212 f4 0"/>
                <a:gd name="f215" fmla="+- f213 0 f212"/>
                <a:gd name="f216" fmla="*/ f214 f10 1"/>
                <a:gd name="f217" fmla="+- f215 f2 0"/>
                <a:gd name="f218" fmla="*/ f216 1 f3"/>
                <a:gd name="f219" fmla="?: f215 f215 f217"/>
                <a:gd name="f220" fmla="+- 0 0 f218"/>
                <a:gd name="f221" fmla="+- 0 0 f220"/>
                <a:gd name="f222" fmla="*/ f221 f3 1"/>
                <a:gd name="f223" fmla="*/ f222 1 f10"/>
                <a:gd name="f224" fmla="+- f223 0 f4"/>
                <a:gd name="f225" fmla="cos 1 f224"/>
                <a:gd name="f226" fmla="sin 1 f224"/>
                <a:gd name="f227" fmla="+- 0 0 f225"/>
                <a:gd name="f228" fmla="+- 0 0 f226"/>
                <a:gd name="f229" fmla="+- 0 0 f227"/>
                <a:gd name="f230" fmla="+- 0 0 f228"/>
                <a:gd name="f231" fmla="val f229"/>
                <a:gd name="f232" fmla="val f230"/>
                <a:gd name="f233" fmla="+- 0 0 f231"/>
                <a:gd name="f234" fmla="+- 0 0 f232"/>
                <a:gd name="f235" fmla="*/ f28 f233 1"/>
                <a:gd name="f236" fmla="*/ f28 f234 1"/>
                <a:gd name="f237" fmla="*/ f235 f235 1"/>
                <a:gd name="f238" fmla="*/ f236 f236 1"/>
                <a:gd name="f239" fmla="+- f237 f238 0"/>
                <a:gd name="f240" fmla="sqrt f239"/>
                <a:gd name="f241" fmla="*/ f33 1 f240"/>
                <a:gd name="f242" fmla="*/ f233 f241 1"/>
                <a:gd name="f243" fmla="*/ f234 f241 1"/>
                <a:gd name="f244" fmla="+- f32 0 f242"/>
                <a:gd name="f245" fmla="+- f32 0 f243"/>
              </a:gdLst>
              <a:ahLst>
                <a:ahPolar gdRefAng="f0" minAng="f8" maxAng="f17">
                  <a:pos x="f140" y="f141"/>
                </a:ahPolar>
                <a:ahPolar gdRefAng="f1" minAng="f8" maxAng="f17">
                  <a:pos x="f142" y="f143"/>
                </a:ahPolar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8" t="f51" r="f49" b="f50"/>
              <a:pathLst>
                <a:path w="21600" h="21600" stroke="0">
                  <a:moveTo>
                    <a:pt x="f244" y="f245"/>
                  </a:moveTo>
                  <a:arcTo wR="f28" hR="f28" stAng="f212" swAng="f219"/>
                  <a:lnTo>
                    <a:pt x="f11" y="f11"/>
                  </a:lnTo>
                  <a:close/>
                </a:path>
                <a:path w="21600" h="21600" fill="none">
                  <a:moveTo>
                    <a:pt x="f244" y="f245"/>
                  </a:moveTo>
                  <a:arcTo wR="f28" hR="f28" stAng="f212" swAng="f219"/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square" lIns="90004" tIns="46798" rIns="90004" bIns="46798" anchor="ctr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14" name="Gerade Verbindung 10"/>
            <p:cNvSpPr>
              <a:spLocks noChangeAspect="1"/>
            </p:cNvSpPr>
            <p:nvPr/>
          </p:nvSpPr>
          <p:spPr>
            <a:xfrm>
              <a:off x="3627195" y="609484"/>
              <a:ext cx="5904000" cy="28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val f6"/>
                <a:gd name="f13" fmla="*/ f7 f0 1"/>
                <a:gd name="f14" fmla="*/ f8 f0 1"/>
                <a:gd name="f15" fmla="?: f9 f3 1"/>
                <a:gd name="f16" fmla="?: f10 f4 1"/>
                <a:gd name="f17" fmla="?: f11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*/ f27 f26 1"/>
                <a:gd name="f33" fmla="*/ f28 f26 1"/>
                <a:gd name="f34" fmla="*/ f12 f26 1"/>
                <a:gd name="f35" fmla="*/ f29 f26 1"/>
                <a:gd name="f36" fmla="*/ f30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34" y="f34"/>
                </a:cxn>
                <a:cxn ang="f25">
                  <a:pos x="f35" y="f36"/>
                </a:cxn>
              </a:cxnLst>
              <a:rect l="f31" t="f31" r="f32" b="f33"/>
              <a:pathLst>
                <a:path>
                  <a:moveTo>
                    <a:pt x="f34" y="f34"/>
                  </a:moveTo>
                  <a:lnTo>
                    <a:pt x="f35" y="f36"/>
                  </a:lnTo>
                </a:path>
              </a:pathLst>
            </a:custGeom>
            <a:noFill/>
            <a:ln w="25400">
              <a:solidFill>
                <a:srgbClr val="2D84B9"/>
              </a:solidFill>
              <a:prstDash val="solid"/>
              <a:miter/>
            </a:ln>
          </p:spPr>
          <p:txBody>
            <a:bodyPr vert="horz" wrap="none" lIns="90004" tIns="46798" rIns="90004" bIns="46798" anchor="t" anchorCtr="0" compatLnSpc="0"/>
            <a:lstStyle/>
            <a:p>
              <a:pPr marL="0" marR="0" lvl="0" indent="0" algn="l" defTabSz="914400" rtl="0" fontAlgn="auto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2400" b="0" i="0" u="none" strike="noStrike" kern="1200" cap="none" spc="0" baseline="0">
                <a:solidFill>
                  <a:schemeClr val="accent1"/>
                </a:solidFill>
                <a:uFillTx/>
                <a:latin typeface="Times New Roman" pitchFamily="18"/>
                <a:ea typeface="Arial" pitchFamily="34"/>
                <a:cs typeface="Arial" pitchFamily="34"/>
              </a:endParaRPr>
            </a:p>
          </p:txBody>
        </p:sp>
        <p:sp>
          <p:nvSpPr>
            <p:cNvPr id="15" name="Freihandform 14"/>
            <p:cNvSpPr/>
            <p:nvPr/>
          </p:nvSpPr>
          <p:spPr>
            <a:xfrm>
              <a:off x="1000988" y="432699"/>
              <a:ext cx="2729899" cy="2715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val f2"/>
                <a:gd name="f7" fmla="val f3"/>
                <a:gd name="f8" fmla="+- f7 0 f6"/>
                <a:gd name="f9" fmla="*/ f8 1 21600"/>
                <a:gd name="f10" fmla="*/ f6 1 f9"/>
                <a:gd name="f11" fmla="*/ f7 1 f9"/>
                <a:gd name="f12" fmla="*/ f10 f4 1"/>
                <a:gd name="f13" fmla="*/ f11 f4 1"/>
                <a:gd name="f14" fmla="*/ f11 f5 1"/>
                <a:gd name="f15" fmla="*/ f10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" t="f15" r="f13" b="f14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90004" tIns="46798" rIns="90004" bIns="46798" anchor="t" anchorCtr="0" compatLnSpc="0">
              <a:sp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None/>
                <a:tabLst>
                  <a:tab pos="0" algn="l"/>
                  <a:tab pos="448915" algn="l"/>
                  <a:tab pos="898196" algn="l"/>
                  <a:tab pos="1347478" algn="l"/>
                  <a:tab pos="1796759" algn="l"/>
                  <a:tab pos="2246040" algn="l"/>
                  <a:tab pos="2695322" algn="l"/>
                  <a:tab pos="3144603" algn="l"/>
                  <a:tab pos="3593875" algn="l"/>
                  <a:tab pos="4043156" algn="l"/>
                  <a:tab pos="4492438" algn="l"/>
                  <a:tab pos="4941719" algn="l"/>
                  <a:tab pos="5391000" algn="l"/>
                  <a:tab pos="5840281" algn="l"/>
                  <a:tab pos="6289563" algn="l"/>
                  <a:tab pos="6738844" algn="l"/>
                  <a:tab pos="7188116" algn="l"/>
                  <a:tab pos="7637397" algn="l"/>
                  <a:tab pos="8086679" algn="l"/>
                  <a:tab pos="8535960" algn="l"/>
                  <a:tab pos="8985241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200" b="0" i="0" u="none" strike="noStrike" kern="1200" cap="none" spc="0" baseline="0" dirty="0">
                  <a:solidFill>
                    <a:srgbClr val="2D84B9"/>
                  </a:solidFill>
                  <a:uFillTx/>
                  <a:latin typeface="Arial" pitchFamily="34" charset="0"/>
                  <a:ea typeface="Arial" pitchFamily="34"/>
                  <a:cs typeface="Arial" pitchFamily="34" charset="0"/>
                </a:rPr>
                <a:t>COMPUTER AIDED ENGINEERING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0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49" r:id="rId3"/>
    <p:sldLayoutId id="2147483663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28.png"/><Relationship Id="rId4" Type="http://schemas.openxmlformats.org/officeDocument/2006/relationships/image" Target="../media/image130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Can+Mean-Curvature+Flow+Be+Made+Non-Singula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euter.mit.edu/software/shapedn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nipy/mindboggl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18" Type="http://schemas.openxmlformats.org/officeDocument/2006/relationships/image" Target="../media/image450.png"/><Relationship Id="rId3" Type="http://schemas.openxmlformats.org/officeDocument/2006/relationships/image" Target="../media/image49.png"/><Relationship Id="rId7" Type="http://schemas.openxmlformats.org/officeDocument/2006/relationships/image" Target="../media/image340.png"/><Relationship Id="rId12" Type="http://schemas.openxmlformats.org/officeDocument/2006/relationships/image" Target="../media/image390.png"/><Relationship Id="rId17" Type="http://schemas.openxmlformats.org/officeDocument/2006/relationships/image" Target="../media/image440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4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5" Type="http://schemas.openxmlformats.org/officeDocument/2006/relationships/image" Target="../media/image4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3BFE542-6BB9-4B4D-9FD1-4084F1675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3410" r="2613" b="7933"/>
          <a:stretch/>
        </p:blipFill>
        <p:spPr>
          <a:xfrm>
            <a:off x="3694867" y="1700808"/>
            <a:ext cx="2328602" cy="519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C2E6E5-30A4-453D-A651-7E92AA9C3F4D}"/>
              </a:ext>
            </a:extLst>
          </p:cNvPr>
          <p:cNvSpPr txBox="1"/>
          <p:nvPr/>
        </p:nvSpPr>
        <p:spPr>
          <a:xfrm>
            <a:off x="2554912" y="2797609"/>
            <a:ext cx="4943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Unsupervised Learning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for CAE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5F32A0-52FC-4D87-95FD-C8F33A177E58}"/>
              </a:ext>
            </a:extLst>
          </p:cNvPr>
          <p:cNvCxnSpPr>
            <a:cxnSpLocks/>
          </p:cNvCxnSpPr>
          <p:nvPr/>
        </p:nvCxnSpPr>
        <p:spPr>
          <a:xfrm>
            <a:off x="2626920" y="2564904"/>
            <a:ext cx="5040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33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719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reduction algorithms exist and how do they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A9B9F-445D-4A60-B97D-17F88AD7225D}"/>
              </a:ext>
            </a:extLst>
          </p:cNvPr>
          <p:cNvSpPr txBox="1"/>
          <p:nvPr/>
        </p:nvSpPr>
        <p:spPr>
          <a:xfrm>
            <a:off x="731435" y="2348880"/>
            <a:ext cx="53957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Manifold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(Kernel)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Isomap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Locally Linear Embedding (LLE)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Multi-dimensional Scaling (MDS)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t-distributed Stochastic Neighbor Embedding (t-SNE)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Laplacian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Convolutional Autoencoder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Generative Adversarial Networks (GANS)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 (Convolutional) Neural Network (GCNN)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BF30863-F976-4C44-8C75-1AE6F95BEFA6}"/>
              </a:ext>
            </a:extLst>
          </p:cNvPr>
          <p:cNvSpPr/>
          <p:nvPr/>
        </p:nvSpPr>
        <p:spPr>
          <a:xfrm>
            <a:off x="4043803" y="3004503"/>
            <a:ext cx="216024" cy="4616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F8C5C-B78F-4A80-A87C-86E69DCC4C99}"/>
              </a:ext>
            </a:extLst>
          </p:cNvPr>
          <p:cNvSpPr txBox="1"/>
          <p:nvPr/>
        </p:nvSpPr>
        <p:spPr>
          <a:xfrm>
            <a:off x="4331835" y="3050669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 continuous low dimensional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DDB31-B510-4F6B-9B9C-4C5A00E1F87B}"/>
              </a:ext>
            </a:extLst>
          </p:cNvPr>
          <p:cNvSpPr txBox="1"/>
          <p:nvPr/>
        </p:nvSpPr>
        <p:spPr>
          <a:xfrm>
            <a:off x="4331835" y="263517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linear, simple and fast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032BC-BA6A-465A-A73C-5509ABD40A4A}"/>
              </a:ext>
            </a:extLst>
          </p:cNvPr>
          <p:cNvSpPr txBox="1"/>
          <p:nvPr/>
        </p:nvSpPr>
        <p:spPr>
          <a:xfrm>
            <a:off x="4331835" y="3424707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good all-rounder, struggles with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3D34E-4570-44FA-84EE-C164E34BCA13}"/>
              </a:ext>
            </a:extLst>
          </p:cNvPr>
          <p:cNvSpPr txBox="1"/>
          <p:nvPr/>
        </p:nvSpPr>
        <p:spPr>
          <a:xfrm>
            <a:off x="6093104" y="3707740"/>
            <a:ext cx="4953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Good for multi-scale and fine structures</a:t>
            </a:r>
            <a:br>
              <a:rPr lang="en-US" dirty="0"/>
            </a:br>
            <a:r>
              <a:rPr lang="en-US" dirty="0"/>
              <a:t>but computationally demanding and susceptible</a:t>
            </a:r>
          </a:p>
        </p:txBody>
      </p:sp>
    </p:spTree>
    <p:extLst>
      <p:ext uri="{BB962C8B-B14F-4D97-AF65-F5344CB8AC3E}">
        <p14:creationId xmlns:p14="http://schemas.microsoft.com/office/powerpoint/2010/main" val="60903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81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PCA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3AF93-60B2-4E76-B805-5CC86F633C72}"/>
              </a:ext>
            </a:extLst>
          </p:cNvPr>
          <p:cNvSpPr txBox="1"/>
          <p:nvPr/>
        </p:nvSpPr>
        <p:spPr>
          <a:xfrm>
            <a:off x="731435" y="1844824"/>
            <a:ext cx="2885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Simulations x 1000 Nodes</a:t>
            </a:r>
          </a:p>
          <a:p>
            <a:r>
              <a:rPr lang="en-US" dirty="0"/>
              <a:t>Take only x-displacement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3EA7F-0A9D-47B8-B058-4FDDD50FECF9}"/>
              </a:ext>
            </a:extLst>
          </p:cNvPr>
          <p:cNvSpPr txBox="1"/>
          <p:nvPr/>
        </p:nvSpPr>
        <p:spPr>
          <a:xfrm>
            <a:off x="731435" y="3068960"/>
            <a:ext cx="3606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X^(25 x 1000) </a:t>
            </a:r>
            <a:r>
              <a:rPr lang="en-US" dirty="0">
                <a:sym typeface="Wingdings" panose="05000000000000000000" pitchFamily="2" charset="2"/>
              </a:rPr>
              <a:t> X~^(25 x 3)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Metric: Keep largest variance in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Tools: </a:t>
            </a:r>
            <a:r>
              <a:rPr lang="en-US" dirty="0" err="1">
                <a:sym typeface="Wingdings" panose="05000000000000000000" pitchFamily="2" charset="2"/>
              </a:rPr>
              <a:t>Femzip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Diffcrash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404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Simulation Embedding?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2BBC1-B10D-4B02-940E-89EB4046B571}"/>
              </a:ext>
            </a:extLst>
          </p:cNvPr>
          <p:cNvSpPr txBox="1"/>
          <p:nvPr/>
        </p:nvSpPr>
        <p:spPr>
          <a:xfrm>
            <a:off x="2476945" y="3356992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https://www.lasso.de/index.php?id=44</a:t>
            </a:r>
          </a:p>
        </p:txBody>
      </p:sp>
    </p:spTree>
    <p:extLst>
      <p:ext uri="{BB962C8B-B14F-4D97-AF65-F5344CB8AC3E}">
        <p14:creationId xmlns:p14="http://schemas.microsoft.com/office/powerpoint/2010/main" val="339101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92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2BBC1-B10D-4B02-940E-89EB4046B571}"/>
              </a:ext>
            </a:extLst>
          </p:cNvPr>
          <p:cNvSpPr txBox="1"/>
          <p:nvPr/>
        </p:nvSpPr>
        <p:spPr>
          <a:xfrm>
            <a:off x="2476945" y="3356992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regarding other methods shown in exercise</a:t>
            </a:r>
          </a:p>
        </p:txBody>
      </p:sp>
    </p:spTree>
    <p:extLst>
      <p:ext uri="{BB962C8B-B14F-4D97-AF65-F5344CB8AC3E}">
        <p14:creationId xmlns:p14="http://schemas.microsoft.com/office/powerpoint/2010/main" val="229622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31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Brief Method </a:t>
            </a:r>
            <a:r>
              <a:rPr lang="de-DE" sz="2400" dirty="0" err="1"/>
              <a:t>Overview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5ECFE-7A2C-4FCE-9586-AB1B8CE99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9" y="1700808"/>
            <a:ext cx="8338170" cy="4447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7962E9-6C85-444A-B88D-106BAB5C0774}"/>
              </a:ext>
            </a:extLst>
          </p:cNvPr>
          <p:cNvSpPr txBox="1"/>
          <p:nvPr/>
        </p:nvSpPr>
        <p:spPr>
          <a:xfrm>
            <a:off x="1209378" y="6000665"/>
            <a:ext cx="654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PCA, MDS and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8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719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reduction algorithms exist and how do they work?</a:t>
            </a:r>
          </a:p>
        </p:txBody>
      </p:sp>
      <p:pic>
        <p:nvPicPr>
          <p:cNvPr id="5" name="neural-network-mnist">
            <a:hlinkClick r:id="" action="ppaction://media"/>
            <a:extLst>
              <a:ext uri="{FF2B5EF4-FFF2-40B4-BE49-F238E27FC236}">
                <a16:creationId xmlns:a16="http://schemas.microsoft.com/office/drawing/2014/main" id="{9DBA465A-EEE4-4293-B801-124DDDD3D5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8778" y="1700808"/>
            <a:ext cx="604867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81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1C6EF0-A0E8-46EC-9F52-7EFC855A6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5586" y="2348880"/>
            <a:ext cx="4429125" cy="290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D080B-1534-45BB-ADD3-E57BAC82381E}"/>
              </a:ext>
            </a:extLst>
          </p:cNvPr>
          <p:cNvSpPr txBox="1"/>
          <p:nvPr/>
        </p:nvSpPr>
        <p:spPr>
          <a:xfrm>
            <a:off x="2289498" y="5903818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is the loss function between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49113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81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3978A11-E244-4C34-BBD4-F1A066C6F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3877" y="2204864"/>
            <a:ext cx="44291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9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81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Autoencoder</a:t>
            </a:r>
          </a:p>
        </p:txBody>
      </p:sp>
      <p:pic>
        <p:nvPicPr>
          <p:cNvPr id="2" name="neural-networks-graph-cnn-flame">
            <a:hlinkClick r:id="" action="ppaction://media"/>
            <a:extLst>
              <a:ext uri="{FF2B5EF4-FFF2-40B4-BE49-F238E27FC236}">
                <a16:creationId xmlns:a16="http://schemas.microsoft.com/office/drawing/2014/main" id="{FDF3DBC6-8EB9-41B6-831E-B7EABC9CA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70" y="1700808"/>
            <a:ext cx="7963371" cy="44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t-SNE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C709D-43E8-44A0-A51F-5132A9711A50}"/>
              </a:ext>
            </a:extLst>
          </p:cNvPr>
          <p:cNvSpPr txBox="1"/>
          <p:nvPr/>
        </p:nvSpPr>
        <p:spPr>
          <a:xfrm>
            <a:off x="2476850" y="3246431"/>
            <a:ext cx="49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https://distill.pub/2016/misread-tsne/</a:t>
            </a:r>
          </a:p>
        </p:txBody>
      </p:sp>
    </p:spTree>
    <p:extLst>
      <p:ext uri="{BB962C8B-B14F-4D97-AF65-F5344CB8AC3E}">
        <p14:creationId xmlns:p14="http://schemas.microsoft.com/office/powerpoint/2010/main" val="248883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Unsupervised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7A3DC-C1B1-4CB9-8895-FA31DE1E2F5F}"/>
              </a:ext>
            </a:extLst>
          </p:cNvPr>
          <p:cNvSpPr txBox="1"/>
          <p:nvPr/>
        </p:nvSpPr>
        <p:spPr>
          <a:xfrm>
            <a:off x="1785442" y="3140968"/>
            <a:ext cx="5428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“Unsupervised Learning means to process data without </a:t>
            </a:r>
            <a:br>
              <a:rPr lang="en-US" dirty="0"/>
            </a:br>
            <a:r>
              <a:rPr lang="en-US" dirty="0"/>
              <a:t>specifying anything about the outcome of the process”</a:t>
            </a:r>
          </a:p>
        </p:txBody>
      </p:sp>
    </p:spTree>
    <p:extLst>
      <p:ext uri="{BB962C8B-B14F-4D97-AF65-F5344CB8AC3E}">
        <p14:creationId xmlns:p14="http://schemas.microsoft.com/office/powerpoint/2010/main" val="339527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56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Exercise</a:t>
            </a:r>
            <a:r>
              <a:rPr lang="de-DE" sz="2400" dirty="0"/>
              <a:t> #1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ECEE-B6E3-4CBC-91B7-0154DAF44921}"/>
              </a:ext>
            </a:extLst>
          </p:cNvPr>
          <p:cNvSpPr txBox="1"/>
          <p:nvPr/>
        </p:nvSpPr>
        <p:spPr>
          <a:xfrm>
            <a:off x="2073474" y="2564904"/>
            <a:ext cx="185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Data</a:t>
            </a:r>
          </a:p>
          <a:p>
            <a:r>
              <a:rPr lang="en-US" dirty="0"/>
              <a:t>Reduce Data</a:t>
            </a:r>
          </a:p>
          <a:p>
            <a:r>
              <a:rPr lang="en-US" dirty="0"/>
              <a:t>Display Reduction</a:t>
            </a:r>
          </a:p>
        </p:txBody>
      </p:sp>
    </p:spTree>
    <p:extLst>
      <p:ext uri="{BB962C8B-B14F-4D97-AF65-F5344CB8AC3E}">
        <p14:creationId xmlns:p14="http://schemas.microsoft.com/office/powerpoint/2010/main" val="3900395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Embeddings</a:t>
            </a:r>
            <a:r>
              <a:rPr lang="de-DE" sz="2400" dirty="0"/>
              <a:t> Part 2: </a:t>
            </a:r>
            <a:r>
              <a:rPr lang="de-DE" sz="2400" dirty="0" err="1"/>
              <a:t>Difficulties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0F662-DFE1-4689-BEFC-D97A9EF61B6B}"/>
              </a:ext>
            </a:extLst>
          </p:cNvPr>
          <p:cNvSpPr txBox="1"/>
          <p:nvPr/>
        </p:nvSpPr>
        <p:spPr>
          <a:xfrm>
            <a:off x="1497410" y="2420888"/>
            <a:ext cx="5281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Incompatible</a:t>
            </a:r>
            <a:r>
              <a:rPr lang="de-DE" dirty="0"/>
              <a:t> </a:t>
            </a:r>
            <a:r>
              <a:rPr lang="de-DE" dirty="0" err="1"/>
              <a:t>meshes</a:t>
            </a: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Rougher</a:t>
            </a:r>
            <a:r>
              <a:rPr lang="de-DE" dirty="0"/>
              <a:t>, </a:t>
            </a:r>
            <a:r>
              <a:rPr lang="de-DE" dirty="0" err="1"/>
              <a:t>finer</a:t>
            </a:r>
            <a:r>
              <a:rPr lang="de-DE" dirty="0"/>
              <a:t> and </a:t>
            </a:r>
            <a:r>
              <a:rPr lang="de-DE" dirty="0" err="1"/>
              <a:t>remeshed</a:t>
            </a:r>
            <a:r>
              <a:rPr lang="de-DE" dirty="0"/>
              <a:t> </a:t>
            </a:r>
            <a:r>
              <a:rPr lang="de-DE" dirty="0" err="1"/>
              <a:t>Meshes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Different </a:t>
            </a: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(hole </a:t>
            </a:r>
            <a:r>
              <a:rPr lang="de-DE" dirty="0" err="1"/>
              <a:t>diameter</a:t>
            </a:r>
            <a:r>
              <a:rPr lang="de-DE" dirty="0"/>
              <a:t>, </a:t>
            </a:r>
            <a:r>
              <a:rPr lang="de-DE" dirty="0" err="1"/>
              <a:t>width</a:t>
            </a:r>
            <a:r>
              <a:rPr lang="de-DE" dirty="0"/>
              <a:t>, …)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Different </a:t>
            </a:r>
            <a:r>
              <a:rPr lang="de-DE" dirty="0" err="1"/>
              <a:t>topology</a:t>
            </a:r>
            <a:r>
              <a:rPr lang="de-DE" dirty="0"/>
              <a:t> (hole/</a:t>
            </a:r>
            <a:r>
              <a:rPr lang="de-DE" dirty="0" err="1"/>
              <a:t>no</a:t>
            </a:r>
            <a:r>
              <a:rPr lang="de-DE" dirty="0"/>
              <a:t> hole, additional </a:t>
            </a:r>
            <a:r>
              <a:rPr lang="de-DE" dirty="0" err="1"/>
              <a:t>rib</a:t>
            </a:r>
            <a:r>
              <a:rPr lang="de-DE" dirty="0"/>
              <a:t>, …)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Strong </a:t>
            </a:r>
            <a:r>
              <a:rPr lang="de-DE" dirty="0" err="1"/>
              <a:t>morphing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Different </a:t>
            </a:r>
            <a:r>
              <a:rPr lang="de-DE" dirty="0" err="1"/>
              <a:t>parts</a:t>
            </a:r>
            <a:r>
              <a:rPr lang="de-DE" dirty="0"/>
              <a:t> in a </a:t>
            </a:r>
            <a:r>
              <a:rPr lang="de-DE" dirty="0" err="1"/>
              <a:t>substructure</a:t>
            </a:r>
            <a:r>
              <a:rPr lang="de-DE" dirty="0"/>
              <a:t> (</a:t>
            </a:r>
            <a:r>
              <a:rPr lang="de-DE" dirty="0" err="1"/>
              <a:t>replace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Different </a:t>
            </a:r>
            <a:r>
              <a:rPr lang="de-DE" dirty="0" err="1"/>
              <a:t>substructure</a:t>
            </a:r>
            <a:r>
              <a:rPr lang="de-DE" dirty="0"/>
              <a:t> (</a:t>
            </a:r>
            <a:r>
              <a:rPr lang="de-DE" dirty="0" err="1"/>
              <a:t>crashbox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A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B)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003B9-4D3C-4DF9-BDB8-9DDD92DD8038}"/>
              </a:ext>
            </a:extLst>
          </p:cNvPr>
          <p:cNvSpPr txBox="1"/>
          <p:nvPr/>
        </p:nvSpPr>
        <p:spPr>
          <a:xfrm>
            <a:off x="2073474" y="5085184"/>
            <a:ext cx="42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1-3: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Mapping</a:t>
            </a:r>
          </a:p>
          <a:p>
            <a:r>
              <a:rPr lang="de-DE" dirty="0"/>
              <a:t>4-5: </a:t>
            </a:r>
            <a:r>
              <a:rPr lang="de-DE" dirty="0" err="1"/>
              <a:t>Advanced</a:t>
            </a:r>
            <a:r>
              <a:rPr lang="de-DE" dirty="0"/>
              <a:t> Mapping/</a:t>
            </a:r>
            <a:r>
              <a:rPr lang="de-DE" dirty="0" err="1"/>
              <a:t>Projection</a:t>
            </a:r>
            <a:r>
              <a:rPr lang="de-DE" dirty="0"/>
              <a:t>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58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Different </a:t>
            </a:r>
            <a:r>
              <a:rPr lang="de-DE" sz="2400" dirty="0" err="1"/>
              <a:t>Meshes</a:t>
            </a:r>
            <a:endParaRPr lang="en-US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6FE82D6-8152-4EAC-A192-1971FAD48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26" y="2132856"/>
            <a:ext cx="4989545" cy="3742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06972F-428E-4FB7-83BF-E047F027912D}"/>
              </a:ext>
            </a:extLst>
          </p:cNvPr>
          <p:cNvSpPr txBox="1"/>
          <p:nvPr/>
        </p:nvSpPr>
        <p:spPr>
          <a:xfrm>
            <a:off x="587132" y="2852936"/>
            <a:ext cx="262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Advice</a:t>
            </a:r>
            <a:r>
              <a:rPr lang="de-DE" dirty="0"/>
              <a:t>:</a:t>
            </a:r>
          </a:p>
          <a:p>
            <a:r>
              <a:rPr lang="de-DE" dirty="0" err="1"/>
              <a:t>Rougher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4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91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Different </a:t>
            </a:r>
            <a:r>
              <a:rPr lang="de-DE" sz="2400" dirty="0" err="1"/>
              <a:t>geometric</a:t>
            </a:r>
            <a:r>
              <a:rPr lang="de-DE" sz="2400" dirty="0"/>
              <a:t> </a:t>
            </a:r>
            <a:r>
              <a:rPr lang="de-DE" sz="2400" dirty="0" err="1"/>
              <a:t>sizes</a:t>
            </a:r>
            <a:r>
              <a:rPr lang="de-DE" sz="2400" dirty="0"/>
              <a:t> and </a:t>
            </a:r>
            <a:r>
              <a:rPr lang="de-DE" sz="2400" dirty="0" err="1"/>
              <a:t>features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06972F-428E-4FB7-83BF-E047F027912D}"/>
              </a:ext>
            </a:extLst>
          </p:cNvPr>
          <p:cNvSpPr txBox="1"/>
          <p:nvPr/>
        </p:nvSpPr>
        <p:spPr>
          <a:xfrm>
            <a:off x="587132" y="2852936"/>
            <a:ext cx="2635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Advice</a:t>
            </a:r>
            <a:r>
              <a:rPr lang="de-DE" dirty="0"/>
              <a:t>:</a:t>
            </a:r>
          </a:p>
          <a:p>
            <a:r>
              <a:rPr lang="de-DE" dirty="0"/>
              <a:t>Take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best</a:t>
            </a:r>
            <a:br>
              <a:rPr lang="de-DE" dirty="0"/>
            </a:br>
            <a:r>
              <a:rPr lang="de-DE" dirty="0" err="1"/>
              <a:t>coverage</a:t>
            </a:r>
            <a:r>
              <a:rPr lang="de-DE" dirty="0"/>
              <a:t> (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holes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(100% </a:t>
            </a:r>
            <a:r>
              <a:rPr lang="de-DE" dirty="0" err="1"/>
              <a:t>model</a:t>
            </a:r>
            <a:r>
              <a:rPr lang="de-DE" dirty="0"/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20357-2341-458D-B5F4-507210C6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66" y="1916832"/>
            <a:ext cx="5154149" cy="38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48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Different </a:t>
            </a:r>
            <a:r>
              <a:rPr lang="de-DE" sz="2400" dirty="0" err="1"/>
              <a:t>Topology</a:t>
            </a: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3ACD8E-B373-4FAE-A6A4-288D54BCECC9}"/>
              </a:ext>
            </a:extLst>
          </p:cNvPr>
          <p:cNvGrpSpPr/>
          <p:nvPr/>
        </p:nvGrpSpPr>
        <p:grpSpPr>
          <a:xfrm>
            <a:off x="1353394" y="1844824"/>
            <a:ext cx="3053178" cy="1828998"/>
            <a:chOff x="5241826" y="1685355"/>
            <a:chExt cx="3053178" cy="1828998"/>
          </a:xfrm>
        </p:grpSpPr>
        <p:sp>
          <p:nvSpPr>
            <p:cNvPr id="5" name="Freihandform 171">
              <a:extLst>
                <a:ext uri="{FF2B5EF4-FFF2-40B4-BE49-F238E27FC236}">
                  <a16:creationId xmlns:a16="http://schemas.microsoft.com/office/drawing/2014/main" id="{02996B53-54E9-4DDD-B391-A162D785C760}"/>
                </a:ext>
              </a:extLst>
            </p:cNvPr>
            <p:cNvSpPr/>
            <p:nvPr/>
          </p:nvSpPr>
          <p:spPr>
            <a:xfrm>
              <a:off x="5241826" y="2780928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r Verbinder 172">
              <a:extLst>
                <a:ext uri="{FF2B5EF4-FFF2-40B4-BE49-F238E27FC236}">
                  <a16:creationId xmlns:a16="http://schemas.microsoft.com/office/drawing/2014/main" id="{51EE58BA-BE2D-4BEF-A7B9-858D4351ADDE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5241826" y="3268960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 173">
              <a:extLst>
                <a:ext uri="{FF2B5EF4-FFF2-40B4-BE49-F238E27FC236}">
                  <a16:creationId xmlns:a16="http://schemas.microsoft.com/office/drawing/2014/main" id="{177F9CBC-A7C6-4167-AACA-D126845784FC}"/>
                </a:ext>
              </a:extLst>
            </p:cNvPr>
            <p:cNvSpPr/>
            <p:nvPr/>
          </p:nvSpPr>
          <p:spPr>
            <a:xfrm>
              <a:off x="5518051" y="2209428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 174">
              <a:extLst>
                <a:ext uri="{FF2B5EF4-FFF2-40B4-BE49-F238E27FC236}">
                  <a16:creationId xmlns:a16="http://schemas.microsoft.com/office/drawing/2014/main" id="{D7FD75C0-465D-474A-B6EF-E4115990F352}"/>
                </a:ext>
              </a:extLst>
            </p:cNvPr>
            <p:cNvSpPr/>
            <p:nvPr/>
          </p:nvSpPr>
          <p:spPr>
            <a:xfrm>
              <a:off x="7988127" y="1685355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175">
              <a:extLst>
                <a:ext uri="{FF2B5EF4-FFF2-40B4-BE49-F238E27FC236}">
                  <a16:creationId xmlns:a16="http://schemas.microsoft.com/office/drawing/2014/main" id="{97A9E951-79D7-4E21-A3E6-9B7A3004F34F}"/>
                </a:ext>
              </a:extLst>
            </p:cNvPr>
            <p:cNvSpPr/>
            <p:nvPr/>
          </p:nvSpPr>
          <p:spPr>
            <a:xfrm rot="-1440000">
              <a:off x="5820941" y="2780971"/>
              <a:ext cx="784473" cy="216024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ihandform 176">
              <a:extLst>
                <a:ext uri="{FF2B5EF4-FFF2-40B4-BE49-F238E27FC236}">
                  <a16:creationId xmlns:a16="http://schemas.microsoft.com/office/drawing/2014/main" id="{525B08C8-9A25-46B2-801A-2DE454161981}"/>
                </a:ext>
              </a:extLst>
            </p:cNvPr>
            <p:cNvSpPr/>
            <p:nvPr/>
          </p:nvSpPr>
          <p:spPr>
            <a:xfrm>
              <a:off x="6270526" y="1780803"/>
              <a:ext cx="949248" cy="497578"/>
            </a:xfrm>
            <a:custGeom>
              <a:avLst/>
              <a:gdLst>
                <a:gd name="connsiteX0" fmla="*/ 800100 w 949248"/>
                <a:gd name="connsiteY0" fmla="*/ 0 h 497578"/>
                <a:gd name="connsiteX1" fmla="*/ 923925 w 949248"/>
                <a:gd name="connsiteY1" fmla="*/ 276225 h 497578"/>
                <a:gd name="connsiteX2" fmla="*/ 361950 w 949248"/>
                <a:gd name="connsiteY2" fmla="*/ 495300 h 497578"/>
                <a:gd name="connsiteX3" fmla="*/ 0 w 949248"/>
                <a:gd name="connsiteY3" fmla="*/ 371475 h 49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248" h="497578">
                  <a:moveTo>
                    <a:pt x="800100" y="0"/>
                  </a:moveTo>
                  <a:cubicBezTo>
                    <a:pt x="898525" y="96837"/>
                    <a:pt x="996950" y="193675"/>
                    <a:pt x="923925" y="276225"/>
                  </a:cubicBezTo>
                  <a:cubicBezTo>
                    <a:pt x="850900" y="358775"/>
                    <a:pt x="515938" y="479425"/>
                    <a:pt x="361950" y="495300"/>
                  </a:cubicBezTo>
                  <a:cubicBezTo>
                    <a:pt x="207962" y="511175"/>
                    <a:pt x="103981" y="441325"/>
                    <a:pt x="0" y="371475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 177">
              <a:extLst>
                <a:ext uri="{FF2B5EF4-FFF2-40B4-BE49-F238E27FC236}">
                  <a16:creationId xmlns:a16="http://schemas.microsoft.com/office/drawing/2014/main" id="{B66F235B-63CF-4255-A3F2-A46D7EE75E5B}"/>
                </a:ext>
              </a:extLst>
            </p:cNvPr>
            <p:cNvSpPr/>
            <p:nvPr/>
          </p:nvSpPr>
          <p:spPr>
            <a:xfrm>
              <a:off x="5279926" y="2152278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78">
              <a:extLst>
                <a:ext uri="{FF2B5EF4-FFF2-40B4-BE49-F238E27FC236}">
                  <a16:creationId xmlns:a16="http://schemas.microsoft.com/office/drawing/2014/main" id="{6AF20839-7D28-404E-B925-4EC00FD3BC94}"/>
                </a:ext>
              </a:extLst>
            </p:cNvPr>
            <p:cNvSpPr/>
            <p:nvPr/>
          </p:nvSpPr>
          <p:spPr>
            <a:xfrm>
              <a:off x="7089676" y="1685553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 179">
              <a:extLst>
                <a:ext uri="{FF2B5EF4-FFF2-40B4-BE49-F238E27FC236}">
                  <a16:creationId xmlns:a16="http://schemas.microsoft.com/office/drawing/2014/main" id="{CFD1D604-D12F-40BB-B41C-DB4F9B4F04CF}"/>
                </a:ext>
              </a:extLst>
            </p:cNvPr>
            <p:cNvSpPr/>
            <p:nvPr/>
          </p:nvSpPr>
          <p:spPr>
            <a:xfrm>
              <a:off x="6080026" y="1895103"/>
              <a:ext cx="1388753" cy="631650"/>
            </a:xfrm>
            <a:custGeom>
              <a:avLst/>
              <a:gdLst>
                <a:gd name="connsiteX0" fmla="*/ 0 w 1388753"/>
                <a:gd name="connsiteY0" fmla="*/ 523875 h 631650"/>
                <a:gd name="connsiteX1" fmla="*/ 466725 w 1388753"/>
                <a:gd name="connsiteY1" fmla="*/ 619125 h 631650"/>
                <a:gd name="connsiteX2" fmla="*/ 1304925 w 1388753"/>
                <a:gd name="connsiteY2" fmla="*/ 276225 h 631650"/>
                <a:gd name="connsiteX3" fmla="*/ 1314450 w 1388753"/>
                <a:gd name="connsiteY3" fmla="*/ 0 h 63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753" h="631650">
                  <a:moveTo>
                    <a:pt x="0" y="523875"/>
                  </a:moveTo>
                  <a:cubicBezTo>
                    <a:pt x="124619" y="592137"/>
                    <a:pt x="249238" y="660400"/>
                    <a:pt x="466725" y="619125"/>
                  </a:cubicBezTo>
                  <a:cubicBezTo>
                    <a:pt x="684212" y="577850"/>
                    <a:pt x="1163638" y="379412"/>
                    <a:pt x="1304925" y="276225"/>
                  </a:cubicBezTo>
                  <a:cubicBezTo>
                    <a:pt x="1446212" y="173038"/>
                    <a:pt x="1380331" y="86519"/>
                    <a:pt x="13144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80">
              <a:extLst>
                <a:ext uri="{FF2B5EF4-FFF2-40B4-BE49-F238E27FC236}">
                  <a16:creationId xmlns:a16="http://schemas.microsoft.com/office/drawing/2014/main" id="{74480C3C-2220-42A1-BABE-EADC70B37BFB}"/>
                </a:ext>
              </a:extLst>
            </p:cNvPr>
            <p:cNvSpPr/>
            <p:nvPr/>
          </p:nvSpPr>
          <p:spPr>
            <a:xfrm>
              <a:off x="5775226" y="2580903"/>
              <a:ext cx="295275" cy="247650"/>
            </a:xfrm>
            <a:custGeom>
              <a:avLst/>
              <a:gdLst>
                <a:gd name="connsiteX0" fmla="*/ 0 w 295275"/>
                <a:gd name="connsiteY0" fmla="*/ 0 h 247650"/>
                <a:gd name="connsiteX1" fmla="*/ 238125 w 295275"/>
                <a:gd name="connsiteY1" fmla="*/ 104775 h 247650"/>
                <a:gd name="connsiteX2" fmla="*/ 295275 w 295275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247650">
                  <a:moveTo>
                    <a:pt x="0" y="0"/>
                  </a:moveTo>
                  <a:cubicBezTo>
                    <a:pt x="94456" y="31750"/>
                    <a:pt x="188913" y="63500"/>
                    <a:pt x="238125" y="104775"/>
                  </a:cubicBezTo>
                  <a:cubicBezTo>
                    <a:pt x="287337" y="146050"/>
                    <a:pt x="291306" y="196850"/>
                    <a:pt x="295275" y="24765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81">
              <a:extLst>
                <a:ext uri="{FF2B5EF4-FFF2-40B4-BE49-F238E27FC236}">
                  <a16:creationId xmlns:a16="http://schemas.microsoft.com/office/drawing/2014/main" id="{C41F9676-DA2A-4B35-B12C-A2937A42FE76}"/>
                </a:ext>
              </a:extLst>
            </p:cNvPr>
            <p:cNvSpPr/>
            <p:nvPr/>
          </p:nvSpPr>
          <p:spPr>
            <a:xfrm>
              <a:off x="6146701" y="3009528"/>
              <a:ext cx="0" cy="190500"/>
            </a:xfrm>
            <a:custGeom>
              <a:avLst/>
              <a:gdLst>
                <a:gd name="connsiteX0" fmla="*/ 0 w 0"/>
                <a:gd name="connsiteY0" fmla="*/ 0 h 190500"/>
                <a:gd name="connsiteX1" fmla="*/ 0 w 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82">
              <a:extLst>
                <a:ext uri="{FF2B5EF4-FFF2-40B4-BE49-F238E27FC236}">
                  <a16:creationId xmlns:a16="http://schemas.microsoft.com/office/drawing/2014/main" id="{5FB65DCA-7BE9-47B1-B3E1-1016F6C4AF51}"/>
                </a:ext>
              </a:extLst>
            </p:cNvPr>
            <p:cNvSpPr/>
            <p:nvPr/>
          </p:nvSpPr>
          <p:spPr>
            <a:xfrm>
              <a:off x="7718326" y="1771278"/>
              <a:ext cx="283197" cy="542925"/>
            </a:xfrm>
            <a:custGeom>
              <a:avLst/>
              <a:gdLst>
                <a:gd name="connsiteX0" fmla="*/ 0 w 283197"/>
                <a:gd name="connsiteY0" fmla="*/ 0 h 542925"/>
                <a:gd name="connsiteX1" fmla="*/ 247650 w 283197"/>
                <a:gd name="connsiteY1" fmla="*/ 142875 h 542925"/>
                <a:gd name="connsiteX2" fmla="*/ 276225 w 283197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197" h="542925">
                  <a:moveTo>
                    <a:pt x="0" y="0"/>
                  </a:moveTo>
                  <a:cubicBezTo>
                    <a:pt x="100806" y="26194"/>
                    <a:pt x="201613" y="52388"/>
                    <a:pt x="247650" y="142875"/>
                  </a:cubicBezTo>
                  <a:cubicBezTo>
                    <a:pt x="293688" y="233363"/>
                    <a:pt x="284956" y="388144"/>
                    <a:pt x="276225" y="542925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BB969-1950-4041-9D00-7C251267ABC9}"/>
              </a:ext>
            </a:extLst>
          </p:cNvPr>
          <p:cNvGrpSpPr/>
          <p:nvPr/>
        </p:nvGrpSpPr>
        <p:grpSpPr>
          <a:xfrm>
            <a:off x="1358792" y="3914293"/>
            <a:ext cx="3091278" cy="1828998"/>
            <a:chOff x="1358792" y="3914293"/>
            <a:chExt cx="3091278" cy="1828998"/>
          </a:xfrm>
        </p:grpSpPr>
        <p:sp>
          <p:nvSpPr>
            <p:cNvPr id="17" name="Freihandform 183">
              <a:extLst>
                <a:ext uri="{FF2B5EF4-FFF2-40B4-BE49-F238E27FC236}">
                  <a16:creationId xmlns:a16="http://schemas.microsoft.com/office/drawing/2014/main" id="{F28245E2-1D3F-4895-946D-9C7AFA3DD4BF}"/>
                </a:ext>
              </a:extLst>
            </p:cNvPr>
            <p:cNvSpPr/>
            <p:nvPr/>
          </p:nvSpPr>
          <p:spPr>
            <a:xfrm>
              <a:off x="1396892" y="5009866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 dirty="0"/>
            </a:p>
          </p:txBody>
        </p:sp>
        <p:cxnSp>
          <p:nvCxnSpPr>
            <p:cNvPr id="18" name="Gerader Verbinder 184">
              <a:extLst>
                <a:ext uri="{FF2B5EF4-FFF2-40B4-BE49-F238E27FC236}">
                  <a16:creationId xmlns:a16="http://schemas.microsoft.com/office/drawing/2014/main" id="{7F3B564E-3E20-4596-913C-79CDB47641FD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396892" y="5497898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ihandform 185">
              <a:extLst>
                <a:ext uri="{FF2B5EF4-FFF2-40B4-BE49-F238E27FC236}">
                  <a16:creationId xmlns:a16="http://schemas.microsoft.com/office/drawing/2014/main" id="{791A9EA7-5CC8-4CD7-8796-748A2D9B8ECC}"/>
                </a:ext>
              </a:extLst>
            </p:cNvPr>
            <p:cNvSpPr/>
            <p:nvPr/>
          </p:nvSpPr>
          <p:spPr>
            <a:xfrm>
              <a:off x="1673117" y="4438366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0" name="Freihandform 186">
              <a:extLst>
                <a:ext uri="{FF2B5EF4-FFF2-40B4-BE49-F238E27FC236}">
                  <a16:creationId xmlns:a16="http://schemas.microsoft.com/office/drawing/2014/main" id="{550CDD07-43E9-485F-90BC-92FD9E9FF5F7}"/>
                </a:ext>
              </a:extLst>
            </p:cNvPr>
            <p:cNvSpPr/>
            <p:nvPr/>
          </p:nvSpPr>
          <p:spPr>
            <a:xfrm>
              <a:off x="4143193" y="3914293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1" name="Freihandform 187">
              <a:extLst>
                <a:ext uri="{FF2B5EF4-FFF2-40B4-BE49-F238E27FC236}">
                  <a16:creationId xmlns:a16="http://schemas.microsoft.com/office/drawing/2014/main" id="{9136BEF9-7E7B-459B-9FE5-0AB2426766C7}"/>
                </a:ext>
              </a:extLst>
            </p:cNvPr>
            <p:cNvSpPr/>
            <p:nvPr/>
          </p:nvSpPr>
          <p:spPr>
            <a:xfrm>
              <a:off x="1434992" y="4381216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2" name="Freihandform 188">
              <a:extLst>
                <a:ext uri="{FF2B5EF4-FFF2-40B4-BE49-F238E27FC236}">
                  <a16:creationId xmlns:a16="http://schemas.microsoft.com/office/drawing/2014/main" id="{EB2C0E8F-E865-4568-A4F8-CEE11E9431AD}"/>
                </a:ext>
              </a:extLst>
            </p:cNvPr>
            <p:cNvSpPr/>
            <p:nvPr/>
          </p:nvSpPr>
          <p:spPr>
            <a:xfrm>
              <a:off x="3244742" y="3914491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3" name="Ellipse 189">
              <a:extLst>
                <a:ext uri="{FF2B5EF4-FFF2-40B4-BE49-F238E27FC236}">
                  <a16:creationId xmlns:a16="http://schemas.microsoft.com/office/drawing/2014/main" id="{BD219466-4938-469B-9270-2E79E72BF38B}"/>
                </a:ext>
              </a:extLst>
            </p:cNvPr>
            <p:cNvSpPr/>
            <p:nvPr/>
          </p:nvSpPr>
          <p:spPr>
            <a:xfrm rot="5400000">
              <a:off x="3543125" y="43282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190">
              <a:extLst>
                <a:ext uri="{FF2B5EF4-FFF2-40B4-BE49-F238E27FC236}">
                  <a16:creationId xmlns:a16="http://schemas.microsoft.com/office/drawing/2014/main" id="{DB216335-5F4E-4BCE-B307-AD7E29B29F66}"/>
                </a:ext>
              </a:extLst>
            </p:cNvPr>
            <p:cNvSpPr/>
            <p:nvPr/>
          </p:nvSpPr>
          <p:spPr>
            <a:xfrm rot="5400000">
              <a:off x="3862839" y="42058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6" name="Freihandform 192">
              <a:extLst>
                <a:ext uri="{FF2B5EF4-FFF2-40B4-BE49-F238E27FC236}">
                  <a16:creationId xmlns:a16="http://schemas.microsoft.com/office/drawing/2014/main" id="{314481B0-EA4D-4F95-A216-94E652E30A1B}"/>
                </a:ext>
              </a:extLst>
            </p:cNvPr>
            <p:cNvSpPr/>
            <p:nvPr/>
          </p:nvSpPr>
          <p:spPr>
            <a:xfrm>
              <a:off x="2429638" y="4009741"/>
              <a:ext cx="819150" cy="371475"/>
            </a:xfrm>
            <a:custGeom>
              <a:avLst/>
              <a:gdLst>
                <a:gd name="connsiteX0" fmla="*/ 0 w 819150"/>
                <a:gd name="connsiteY0" fmla="*/ 371475 h 371475"/>
                <a:gd name="connsiteX1" fmla="*/ 609600 w 819150"/>
                <a:gd name="connsiteY1" fmla="*/ 285750 h 371475"/>
                <a:gd name="connsiteX2" fmla="*/ 819150 w 819150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371475">
                  <a:moveTo>
                    <a:pt x="0" y="371475"/>
                  </a:moveTo>
                  <a:cubicBezTo>
                    <a:pt x="236537" y="359568"/>
                    <a:pt x="473075" y="347662"/>
                    <a:pt x="609600" y="285750"/>
                  </a:cubicBezTo>
                  <a:cubicBezTo>
                    <a:pt x="746125" y="223838"/>
                    <a:pt x="782637" y="111919"/>
                    <a:pt x="81915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7" name="Freihandform 193">
              <a:extLst>
                <a:ext uri="{FF2B5EF4-FFF2-40B4-BE49-F238E27FC236}">
                  <a16:creationId xmlns:a16="http://schemas.microsoft.com/office/drawing/2014/main" id="{80AA005F-4A12-4F93-93F3-792A69AAE352}"/>
                </a:ext>
              </a:extLst>
            </p:cNvPr>
            <p:cNvSpPr/>
            <p:nvPr/>
          </p:nvSpPr>
          <p:spPr>
            <a:xfrm>
              <a:off x="2244236" y="4109397"/>
              <a:ext cx="1238250" cy="536679"/>
            </a:xfrm>
            <a:custGeom>
              <a:avLst/>
              <a:gdLst>
                <a:gd name="connsiteX0" fmla="*/ 0 w 1238250"/>
                <a:gd name="connsiteY0" fmla="*/ 533400 h 536679"/>
                <a:gd name="connsiteX1" fmla="*/ 1000125 w 1238250"/>
                <a:gd name="connsiteY1" fmla="*/ 457200 h 536679"/>
                <a:gd name="connsiteX2" fmla="*/ 1238250 w 1238250"/>
                <a:gd name="connsiteY2" fmla="*/ 0 h 53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0" h="536679">
                  <a:moveTo>
                    <a:pt x="0" y="533400"/>
                  </a:moveTo>
                  <a:cubicBezTo>
                    <a:pt x="396875" y="539750"/>
                    <a:pt x="793750" y="546100"/>
                    <a:pt x="1000125" y="457200"/>
                  </a:cubicBezTo>
                  <a:cubicBezTo>
                    <a:pt x="1206500" y="368300"/>
                    <a:pt x="1222375" y="184150"/>
                    <a:pt x="12382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56FDCE-DBAE-4025-8BDC-322FD10CB5CA}"/>
                </a:ext>
              </a:extLst>
            </p:cNvPr>
            <p:cNvCxnSpPr/>
            <p:nvPr/>
          </p:nvCxnSpPr>
          <p:spPr>
            <a:xfrm flipH="1" flipV="1">
              <a:off x="1358792" y="5366060"/>
              <a:ext cx="411380" cy="72008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9678AB-E541-4ECA-8778-E01F4B56476F}"/>
                </a:ext>
              </a:extLst>
            </p:cNvPr>
            <p:cNvCxnSpPr>
              <a:endCxn id="17" idx="1"/>
            </p:cNvCxnSpPr>
            <p:nvPr/>
          </p:nvCxnSpPr>
          <p:spPr>
            <a:xfrm flipV="1">
              <a:off x="1358792" y="5209891"/>
              <a:ext cx="371475" cy="156169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C47D677-1142-43AB-AF06-03073D4E65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85" y="4191238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5516B3-A94D-4840-801A-08DACE8F3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544" y="4326487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22EC243-1719-4B57-A7F9-DC042A81F3B8}"/>
              </a:ext>
            </a:extLst>
          </p:cNvPr>
          <p:cNvSpPr txBox="1"/>
          <p:nvPr/>
        </p:nvSpPr>
        <p:spPr>
          <a:xfrm>
            <a:off x="5757973" y="2037668"/>
            <a:ext cx="38197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Mapping:</a:t>
            </a:r>
          </a:p>
          <a:p>
            <a:r>
              <a:rPr lang="de-DE" dirty="0"/>
              <a:t>Take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 150%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Advanced</a:t>
            </a:r>
            <a:r>
              <a:rPr lang="de-DE" dirty="0"/>
              <a:t> Mapping:</a:t>
            </a:r>
          </a:p>
          <a:p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de-DE" dirty="0"/>
          </a:p>
          <a:p>
            <a:endParaRPr lang="de-DE" dirty="0"/>
          </a:p>
          <a:p>
            <a:r>
              <a:rPr lang="en-US" dirty="0"/>
              <a:t>Projection Schema:</a:t>
            </a:r>
          </a:p>
          <a:p>
            <a:r>
              <a:rPr lang="en-US" dirty="0"/>
              <a:t>Project data on something comparable</a:t>
            </a:r>
            <a:br>
              <a:rPr lang="en-US" dirty="0"/>
            </a:br>
            <a:r>
              <a:rPr lang="en-US" dirty="0"/>
              <a:t>(line, surface, box, sphere, …)</a:t>
            </a:r>
          </a:p>
        </p:txBody>
      </p:sp>
    </p:spTree>
    <p:extLst>
      <p:ext uri="{BB962C8B-B14F-4D97-AF65-F5344CB8AC3E}">
        <p14:creationId xmlns:p14="http://schemas.microsoft.com/office/powerpoint/2010/main" val="407841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28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Strong </a:t>
            </a:r>
            <a:r>
              <a:rPr lang="de-DE" sz="2400" dirty="0" err="1"/>
              <a:t>morphing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2EC243-1719-4B57-A7F9-DC042A81F3B8}"/>
              </a:ext>
            </a:extLst>
          </p:cNvPr>
          <p:cNvSpPr txBox="1"/>
          <p:nvPr/>
        </p:nvSpPr>
        <p:spPr>
          <a:xfrm>
            <a:off x="5757973" y="2189061"/>
            <a:ext cx="38983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Mapping:</a:t>
            </a:r>
          </a:p>
          <a:p>
            <a:r>
              <a:rPr lang="de-DE" dirty="0"/>
              <a:t>Fails</a:t>
            </a:r>
          </a:p>
          <a:p>
            <a:endParaRPr lang="de-DE" dirty="0"/>
          </a:p>
          <a:p>
            <a:r>
              <a:rPr lang="de-DE" dirty="0" err="1"/>
              <a:t>Advanced</a:t>
            </a:r>
            <a:r>
              <a:rPr lang="de-DE" dirty="0"/>
              <a:t> Mapping:</a:t>
            </a:r>
          </a:p>
          <a:p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possible</a:t>
            </a:r>
          </a:p>
          <a:p>
            <a:endParaRPr lang="de-DE" dirty="0"/>
          </a:p>
          <a:p>
            <a:r>
              <a:rPr lang="en-US" dirty="0"/>
              <a:t>Projection Schema:</a:t>
            </a:r>
          </a:p>
          <a:p>
            <a:r>
              <a:rPr lang="en-US" dirty="0"/>
              <a:t>Works only for moderate </a:t>
            </a:r>
            <a:r>
              <a:rPr lang="en-US" dirty="0" err="1"/>
              <a:t>morphings</a:t>
            </a:r>
            <a:endParaRPr lang="en-US" dirty="0"/>
          </a:p>
          <a:p>
            <a:endParaRPr lang="en-US" dirty="0"/>
          </a:p>
          <a:p>
            <a:r>
              <a:rPr lang="de-DE" dirty="0" err="1"/>
              <a:t>Neural</a:t>
            </a:r>
            <a:r>
              <a:rPr lang="de-DE" dirty="0"/>
              <a:t> Networks:</a:t>
            </a:r>
          </a:p>
          <a:p>
            <a:r>
              <a:rPr lang="de-DE" dirty="0" err="1"/>
              <a:t>Doable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patches</a:t>
            </a:r>
            <a:r>
              <a:rPr lang="de-DE" dirty="0"/>
              <a:t> but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vary</a:t>
            </a:r>
            <a:endParaRPr lang="de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34CAC7-4F37-494F-B24C-17DD1A42C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5" y="2060848"/>
            <a:ext cx="4578085" cy="34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3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28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Strong </a:t>
            </a:r>
            <a:r>
              <a:rPr lang="de-DE" sz="2400" dirty="0" err="1"/>
              <a:t>morphing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2EC243-1719-4B57-A7F9-DC042A81F3B8}"/>
              </a:ext>
            </a:extLst>
          </p:cNvPr>
          <p:cNvSpPr txBox="1"/>
          <p:nvPr/>
        </p:nvSpPr>
        <p:spPr>
          <a:xfrm>
            <a:off x="5757973" y="2189061"/>
            <a:ext cx="38983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Mapping:</a:t>
            </a:r>
          </a:p>
          <a:p>
            <a:r>
              <a:rPr lang="de-DE" dirty="0"/>
              <a:t>Fails</a:t>
            </a:r>
          </a:p>
          <a:p>
            <a:endParaRPr lang="de-DE" dirty="0"/>
          </a:p>
          <a:p>
            <a:r>
              <a:rPr lang="de-DE" dirty="0" err="1"/>
              <a:t>Advanced</a:t>
            </a:r>
            <a:r>
              <a:rPr lang="de-DE" dirty="0"/>
              <a:t> Mapping:</a:t>
            </a:r>
          </a:p>
          <a:p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possible</a:t>
            </a:r>
          </a:p>
          <a:p>
            <a:endParaRPr lang="de-DE" dirty="0"/>
          </a:p>
          <a:p>
            <a:r>
              <a:rPr lang="en-US" dirty="0"/>
              <a:t>Projection Schema:</a:t>
            </a:r>
          </a:p>
          <a:p>
            <a:r>
              <a:rPr lang="en-US" dirty="0"/>
              <a:t>Works only for moderate </a:t>
            </a:r>
            <a:r>
              <a:rPr lang="en-US" dirty="0" err="1"/>
              <a:t>morphings</a:t>
            </a:r>
            <a:endParaRPr lang="en-US" dirty="0"/>
          </a:p>
          <a:p>
            <a:endParaRPr lang="en-US" dirty="0"/>
          </a:p>
          <a:p>
            <a:r>
              <a:rPr lang="de-DE" dirty="0" err="1"/>
              <a:t>Neural</a:t>
            </a:r>
            <a:r>
              <a:rPr lang="de-DE" dirty="0"/>
              <a:t> Networks:</a:t>
            </a:r>
          </a:p>
          <a:p>
            <a:r>
              <a:rPr lang="de-DE" dirty="0" err="1"/>
              <a:t>Doable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from</a:t>
            </a:r>
            <a:br>
              <a:rPr lang="de-DE" dirty="0"/>
            </a:b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patches</a:t>
            </a:r>
            <a:r>
              <a:rPr lang="de-DE" dirty="0"/>
              <a:t> but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vary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AF55AF-DF91-4CB4-9D06-9C04C583CF25}"/>
              </a:ext>
            </a:extLst>
          </p:cNvPr>
          <p:cNvCxnSpPr>
            <a:cxnSpLocks/>
          </p:cNvCxnSpPr>
          <p:nvPr/>
        </p:nvCxnSpPr>
        <p:spPr>
          <a:xfrm>
            <a:off x="849338" y="2067674"/>
            <a:ext cx="0" cy="6480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C4952C-0D61-4577-A47E-765A3FBB2D19}"/>
              </a:ext>
            </a:extLst>
          </p:cNvPr>
          <p:cNvCxnSpPr>
            <a:cxnSpLocks/>
          </p:cNvCxnSpPr>
          <p:nvPr/>
        </p:nvCxnSpPr>
        <p:spPr>
          <a:xfrm>
            <a:off x="849338" y="2067674"/>
            <a:ext cx="252028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66CDB4-1D37-4475-89A9-58AF76EF8D63}"/>
              </a:ext>
            </a:extLst>
          </p:cNvPr>
          <p:cNvCxnSpPr>
            <a:cxnSpLocks/>
          </p:cNvCxnSpPr>
          <p:nvPr/>
        </p:nvCxnSpPr>
        <p:spPr>
          <a:xfrm>
            <a:off x="849338" y="2715746"/>
            <a:ext cx="252028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3AB8B3-82BB-411C-9D12-B5D517025C8B}"/>
              </a:ext>
            </a:extLst>
          </p:cNvPr>
          <p:cNvCxnSpPr>
            <a:cxnSpLocks/>
          </p:cNvCxnSpPr>
          <p:nvPr/>
        </p:nvCxnSpPr>
        <p:spPr>
          <a:xfrm>
            <a:off x="3369618" y="2060848"/>
            <a:ext cx="0" cy="65489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66C8F4-7AF1-447E-80AF-A28ED9A7F5B7}"/>
              </a:ext>
            </a:extLst>
          </p:cNvPr>
          <p:cNvCxnSpPr>
            <a:cxnSpLocks/>
          </p:cNvCxnSpPr>
          <p:nvPr/>
        </p:nvCxnSpPr>
        <p:spPr>
          <a:xfrm>
            <a:off x="3369618" y="2195887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BA94BB-25A4-4552-8641-E05093C91BE6}"/>
              </a:ext>
            </a:extLst>
          </p:cNvPr>
          <p:cNvCxnSpPr>
            <a:cxnSpLocks/>
          </p:cNvCxnSpPr>
          <p:nvPr/>
        </p:nvCxnSpPr>
        <p:spPr>
          <a:xfrm>
            <a:off x="3369618" y="2571730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FD0DCA-C92A-4736-ADDA-836880C7C8D4}"/>
              </a:ext>
            </a:extLst>
          </p:cNvPr>
          <p:cNvCxnSpPr>
            <a:cxnSpLocks/>
          </p:cNvCxnSpPr>
          <p:nvPr/>
        </p:nvCxnSpPr>
        <p:spPr>
          <a:xfrm>
            <a:off x="4017690" y="2195887"/>
            <a:ext cx="0" cy="3758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747B3A-748E-4B18-8C9A-3D3F98ABE5C7}"/>
              </a:ext>
            </a:extLst>
          </p:cNvPr>
          <p:cNvCxnSpPr>
            <a:cxnSpLocks/>
          </p:cNvCxnSpPr>
          <p:nvPr/>
        </p:nvCxnSpPr>
        <p:spPr>
          <a:xfrm>
            <a:off x="851992" y="4455944"/>
            <a:ext cx="0" cy="6480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BD96FA-973A-4461-AAB8-3741BB28F6F3}"/>
              </a:ext>
            </a:extLst>
          </p:cNvPr>
          <p:cNvCxnSpPr>
            <a:cxnSpLocks/>
          </p:cNvCxnSpPr>
          <p:nvPr/>
        </p:nvCxnSpPr>
        <p:spPr>
          <a:xfrm>
            <a:off x="4047506" y="3651851"/>
            <a:ext cx="0" cy="65489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859E82-5A17-4AC9-A121-524B2400F235}"/>
              </a:ext>
            </a:extLst>
          </p:cNvPr>
          <p:cNvCxnSpPr>
            <a:cxnSpLocks/>
          </p:cNvCxnSpPr>
          <p:nvPr/>
        </p:nvCxnSpPr>
        <p:spPr>
          <a:xfrm>
            <a:off x="4040213" y="3792069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03F878-D134-4CF6-A4D7-A1E79C631872}"/>
              </a:ext>
            </a:extLst>
          </p:cNvPr>
          <p:cNvCxnSpPr>
            <a:cxnSpLocks/>
          </p:cNvCxnSpPr>
          <p:nvPr/>
        </p:nvCxnSpPr>
        <p:spPr>
          <a:xfrm>
            <a:off x="4040213" y="4167912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2EAA05-8288-4264-B996-CC11F2CDF8F2}"/>
              </a:ext>
            </a:extLst>
          </p:cNvPr>
          <p:cNvCxnSpPr>
            <a:cxnSpLocks/>
          </p:cNvCxnSpPr>
          <p:nvPr/>
        </p:nvCxnSpPr>
        <p:spPr>
          <a:xfrm>
            <a:off x="4688285" y="3792069"/>
            <a:ext cx="0" cy="3758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B8BCE1-517B-4CC4-AE22-B6729C2F01BC}"/>
              </a:ext>
            </a:extLst>
          </p:cNvPr>
          <p:cNvSpPr/>
          <p:nvPr/>
        </p:nvSpPr>
        <p:spPr>
          <a:xfrm>
            <a:off x="855142" y="3651851"/>
            <a:ext cx="3190875" cy="790575"/>
          </a:xfrm>
          <a:custGeom>
            <a:avLst/>
            <a:gdLst>
              <a:gd name="connsiteX0" fmla="*/ 0 w 3190875"/>
              <a:gd name="connsiteY0" fmla="*/ 790575 h 790575"/>
              <a:gd name="connsiteX1" fmla="*/ 1681162 w 3190875"/>
              <a:gd name="connsiteY1" fmla="*/ 723900 h 790575"/>
              <a:gd name="connsiteX2" fmla="*/ 2605087 w 3190875"/>
              <a:gd name="connsiteY2" fmla="*/ 128587 h 790575"/>
              <a:gd name="connsiteX3" fmla="*/ 3190875 w 3190875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790575">
                <a:moveTo>
                  <a:pt x="0" y="790575"/>
                </a:moveTo>
                <a:lnTo>
                  <a:pt x="1681162" y="723900"/>
                </a:lnTo>
                <a:cubicBezTo>
                  <a:pt x="2115343" y="613569"/>
                  <a:pt x="2353468" y="249237"/>
                  <a:pt x="2605087" y="128587"/>
                </a:cubicBezTo>
                <a:cubicBezTo>
                  <a:pt x="2856706" y="7937"/>
                  <a:pt x="3023790" y="3968"/>
                  <a:pt x="3190875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D916190-60A4-4975-BA92-485ADFCC8692}"/>
              </a:ext>
            </a:extLst>
          </p:cNvPr>
          <p:cNvSpPr/>
          <p:nvPr/>
        </p:nvSpPr>
        <p:spPr>
          <a:xfrm>
            <a:off x="849338" y="4299922"/>
            <a:ext cx="3190875" cy="790575"/>
          </a:xfrm>
          <a:custGeom>
            <a:avLst/>
            <a:gdLst>
              <a:gd name="connsiteX0" fmla="*/ 0 w 3190875"/>
              <a:gd name="connsiteY0" fmla="*/ 790575 h 790575"/>
              <a:gd name="connsiteX1" fmla="*/ 1681162 w 3190875"/>
              <a:gd name="connsiteY1" fmla="*/ 723900 h 790575"/>
              <a:gd name="connsiteX2" fmla="*/ 2605087 w 3190875"/>
              <a:gd name="connsiteY2" fmla="*/ 128587 h 790575"/>
              <a:gd name="connsiteX3" fmla="*/ 3190875 w 3190875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790575">
                <a:moveTo>
                  <a:pt x="0" y="790575"/>
                </a:moveTo>
                <a:lnTo>
                  <a:pt x="1681162" y="723900"/>
                </a:lnTo>
                <a:cubicBezTo>
                  <a:pt x="2115343" y="613569"/>
                  <a:pt x="2353468" y="249237"/>
                  <a:pt x="2605087" y="128587"/>
                </a:cubicBezTo>
                <a:cubicBezTo>
                  <a:pt x="2856706" y="7937"/>
                  <a:pt x="3023790" y="3968"/>
                  <a:pt x="3190875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4097C5-9A32-48AE-B662-4676096D7C1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49338" y="2715746"/>
            <a:ext cx="5804" cy="17266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37E7C5-7432-4E0E-B721-8FD7BBDAA3D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536304" y="2715746"/>
            <a:ext cx="0" cy="166000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D0C910-4475-410D-96D0-C69B4A74838C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369618" y="2715746"/>
            <a:ext cx="676399" cy="93610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3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308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Different </a:t>
            </a:r>
            <a:r>
              <a:rPr lang="de-DE" sz="2400" dirty="0" err="1"/>
              <a:t>Substructures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9E9B-09D8-4AD9-8EAC-70F6006A6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86" y="2251440"/>
            <a:ext cx="4737770" cy="316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7534E-2E0E-44D3-975D-E2BD1A1AC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" y="2135827"/>
            <a:ext cx="4202874" cy="33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Solutions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27C15-9FBB-4E0D-BA4C-18D84DABD27A}"/>
              </a:ext>
            </a:extLst>
          </p:cNvPr>
          <p:cNvSpPr txBox="1"/>
          <p:nvPr/>
        </p:nvSpPr>
        <p:spPr>
          <a:xfrm>
            <a:off x="1281386" y="2132856"/>
            <a:ext cx="3540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Mapping</a:t>
            </a:r>
          </a:p>
          <a:p>
            <a:r>
              <a:rPr lang="de-DE" dirty="0" err="1"/>
              <a:t>Advanced</a:t>
            </a:r>
            <a:r>
              <a:rPr lang="de-DE" dirty="0"/>
              <a:t> Mapping</a:t>
            </a:r>
          </a:p>
          <a:p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with</a:t>
            </a:r>
            <a:r>
              <a:rPr lang="de-DE" dirty="0"/>
              <a:t> Feature Points</a:t>
            </a:r>
          </a:p>
        </p:txBody>
      </p:sp>
    </p:spTree>
    <p:extLst>
      <p:ext uri="{BB962C8B-B14F-4D97-AF65-F5344CB8AC3E}">
        <p14:creationId xmlns:p14="http://schemas.microsoft.com/office/powerpoint/2010/main" val="3137572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5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Nearest</a:t>
            </a:r>
            <a:r>
              <a:rPr lang="de-DE" sz="2400" dirty="0"/>
              <a:t> </a:t>
            </a:r>
            <a:r>
              <a:rPr lang="de-DE" sz="2400" dirty="0" err="1"/>
              <a:t>Neighbor</a:t>
            </a:r>
            <a:r>
              <a:rPr lang="de-DE" sz="2400" dirty="0"/>
              <a:t> Mapping - Basics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4608C9-87A6-44E3-BF70-E9178262BD87}"/>
              </a:ext>
            </a:extLst>
          </p:cNvPr>
          <p:cNvSpPr/>
          <p:nvPr/>
        </p:nvSpPr>
        <p:spPr>
          <a:xfrm>
            <a:off x="1642975" y="285563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7A3550-E489-44EF-95DE-C8867764E1CE}"/>
              </a:ext>
            </a:extLst>
          </p:cNvPr>
          <p:cNvSpPr/>
          <p:nvPr/>
        </p:nvSpPr>
        <p:spPr>
          <a:xfrm>
            <a:off x="2085583" y="400775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EB2A29-794F-4902-88F2-8243F918C1D0}"/>
              </a:ext>
            </a:extLst>
          </p:cNvPr>
          <p:cNvSpPr/>
          <p:nvPr/>
        </p:nvSpPr>
        <p:spPr>
          <a:xfrm>
            <a:off x="2795103" y="285563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D5F57F-B7C1-42E7-8A97-6142BD98F5EB}"/>
              </a:ext>
            </a:extLst>
          </p:cNvPr>
          <p:cNvSpPr/>
          <p:nvPr/>
        </p:nvSpPr>
        <p:spPr>
          <a:xfrm>
            <a:off x="3443175" y="390709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0315BD-AE64-4D51-8B53-F325BE9AAA08}"/>
              </a:ext>
            </a:extLst>
          </p:cNvPr>
          <p:cNvSpPr/>
          <p:nvPr/>
        </p:nvSpPr>
        <p:spPr>
          <a:xfrm>
            <a:off x="3789950" y="295629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810E1-F8BA-47FB-95CA-478E1FDD2874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>
            <a:off x="1714983" y="2999647"/>
            <a:ext cx="391691" cy="102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2F6E7A-21A4-4DCC-A206-8AC4CE55131D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1786991" y="2927639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F63953-5151-46C4-86AA-F7AA8ED3F94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2208508" y="2978556"/>
            <a:ext cx="607686" cy="1050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EBB4E6-4F37-48B2-8202-A1FB040A036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229599" y="3979107"/>
            <a:ext cx="1213576" cy="1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7CA51E-6C97-4CBC-94B2-D0156F7609D8}"/>
              </a:ext>
            </a:extLst>
          </p:cNvPr>
          <p:cNvCxnSpPr>
            <a:cxnSpLocks/>
            <a:stCxn id="7" idx="7"/>
            <a:endCxn id="9" idx="4"/>
          </p:cNvCxnSpPr>
          <p:nvPr/>
        </p:nvCxnSpPr>
        <p:spPr>
          <a:xfrm flipV="1">
            <a:off x="3566100" y="3100307"/>
            <a:ext cx="295858" cy="827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81FFB9-88EA-46D4-B757-E10BA5E4607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39119" y="2927639"/>
            <a:ext cx="850831" cy="1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9F6C879-B3F5-47B7-BCAF-CF995EC6799E}"/>
              </a:ext>
            </a:extLst>
          </p:cNvPr>
          <p:cNvSpPr/>
          <p:nvPr/>
        </p:nvSpPr>
        <p:spPr>
          <a:xfrm>
            <a:off x="2939119" y="458382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7082C4A-A8B0-460B-B205-3C02E6DEEAEA}"/>
              </a:ext>
            </a:extLst>
          </p:cNvPr>
          <p:cNvSpPr/>
          <p:nvPr/>
        </p:nvSpPr>
        <p:spPr>
          <a:xfrm>
            <a:off x="4235263" y="440646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02ACBB-6025-48B8-8DFC-686D73B59667}"/>
              </a:ext>
            </a:extLst>
          </p:cNvPr>
          <p:cNvSpPr/>
          <p:nvPr/>
        </p:nvSpPr>
        <p:spPr>
          <a:xfrm>
            <a:off x="4158574" y="355574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216547-2182-4D45-B1F0-AB0F9297CBD2}"/>
              </a:ext>
            </a:extLst>
          </p:cNvPr>
          <p:cNvSpPr/>
          <p:nvPr/>
        </p:nvSpPr>
        <p:spPr>
          <a:xfrm>
            <a:off x="4509702" y="298915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E5649B-E2E5-4914-84E2-72FC860F417A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>
            <a:off x="3933966" y="3028299"/>
            <a:ext cx="575736" cy="3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9AAEE5-65DA-4FED-9A75-ED424855FC00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4281499" y="3112076"/>
            <a:ext cx="249294" cy="46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C2AD1D-9FE0-43A8-8372-8AD9CEEAA7E7}"/>
              </a:ext>
            </a:extLst>
          </p:cNvPr>
          <p:cNvCxnSpPr>
            <a:cxnSpLocks/>
            <a:stCxn id="7" idx="6"/>
            <a:endCxn id="42" idx="3"/>
          </p:cNvCxnSpPr>
          <p:nvPr/>
        </p:nvCxnSpPr>
        <p:spPr>
          <a:xfrm flipV="1">
            <a:off x="3587191" y="3678668"/>
            <a:ext cx="592474" cy="300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D75AE9-2EAA-4E16-BCA4-592BEED50825}"/>
              </a:ext>
            </a:extLst>
          </p:cNvPr>
          <p:cNvCxnSpPr>
            <a:cxnSpLocks/>
            <a:stCxn id="41" idx="0"/>
            <a:endCxn id="42" idx="4"/>
          </p:cNvCxnSpPr>
          <p:nvPr/>
        </p:nvCxnSpPr>
        <p:spPr>
          <a:xfrm flipH="1" flipV="1">
            <a:off x="4230582" y="3699759"/>
            <a:ext cx="76689" cy="70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9532F-A5B9-48A5-A686-1347FBD999A7}"/>
              </a:ext>
            </a:extLst>
          </p:cNvPr>
          <p:cNvCxnSpPr>
            <a:cxnSpLocks/>
            <a:stCxn id="7" idx="5"/>
            <a:endCxn id="41" idx="2"/>
          </p:cNvCxnSpPr>
          <p:nvPr/>
        </p:nvCxnSpPr>
        <p:spPr>
          <a:xfrm>
            <a:off x="3566100" y="4030024"/>
            <a:ext cx="669163" cy="44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CE5EF9-1960-4BF9-B8D0-1B6D373BD091}"/>
              </a:ext>
            </a:extLst>
          </p:cNvPr>
          <p:cNvCxnSpPr>
            <a:cxnSpLocks/>
            <a:stCxn id="40" idx="7"/>
            <a:endCxn id="7" idx="3"/>
          </p:cNvCxnSpPr>
          <p:nvPr/>
        </p:nvCxnSpPr>
        <p:spPr>
          <a:xfrm flipV="1">
            <a:off x="3062044" y="4030024"/>
            <a:ext cx="402222" cy="57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EDE9C-4DF2-412C-A88B-CE92F1E3BDF2}"/>
              </a:ext>
            </a:extLst>
          </p:cNvPr>
          <p:cNvCxnSpPr>
            <a:cxnSpLocks/>
            <a:stCxn id="40" idx="1"/>
            <a:endCxn id="5" idx="5"/>
          </p:cNvCxnSpPr>
          <p:nvPr/>
        </p:nvCxnSpPr>
        <p:spPr>
          <a:xfrm flipH="1" flipV="1">
            <a:off x="2208508" y="4130684"/>
            <a:ext cx="751702" cy="47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CED61E-E5E6-4C1F-B19F-4DF9717EC2CE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3083135" y="4529388"/>
            <a:ext cx="1173219" cy="126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0FAC38B-CC78-4E2D-BF65-A6B82325A393}"/>
              </a:ext>
            </a:extLst>
          </p:cNvPr>
          <p:cNvSpPr/>
          <p:nvPr/>
        </p:nvSpPr>
        <p:spPr>
          <a:xfrm>
            <a:off x="1576963" y="451181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616E9E5-6173-4F42-9984-A20668DA9B57}"/>
              </a:ext>
            </a:extLst>
          </p:cNvPr>
          <p:cNvSpPr/>
          <p:nvPr/>
        </p:nvSpPr>
        <p:spPr>
          <a:xfrm>
            <a:off x="1301500" y="36786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E841268-C930-45EE-BC39-98BF21BD4D1D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373508" y="3822684"/>
            <a:ext cx="275463" cy="689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AC28B1-E799-4C9D-910E-D01DC9BAD856}"/>
              </a:ext>
            </a:extLst>
          </p:cNvPr>
          <p:cNvCxnSpPr>
            <a:cxnSpLocks/>
            <a:stCxn id="3" idx="3"/>
            <a:endCxn id="69" idx="0"/>
          </p:cNvCxnSpPr>
          <p:nvPr/>
        </p:nvCxnSpPr>
        <p:spPr>
          <a:xfrm flipH="1">
            <a:off x="1373508" y="2978556"/>
            <a:ext cx="290558" cy="700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9D39C1F-2418-41EF-9E60-44D010DAD00E}"/>
              </a:ext>
            </a:extLst>
          </p:cNvPr>
          <p:cNvCxnSpPr>
            <a:cxnSpLocks/>
            <a:stCxn id="5" idx="3"/>
            <a:endCxn id="68" idx="7"/>
          </p:cNvCxnSpPr>
          <p:nvPr/>
        </p:nvCxnSpPr>
        <p:spPr>
          <a:xfrm flipH="1">
            <a:off x="1699888" y="4130684"/>
            <a:ext cx="406786" cy="402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0EB58C-4508-4099-A164-78227785CA01}"/>
              </a:ext>
            </a:extLst>
          </p:cNvPr>
          <p:cNvCxnSpPr>
            <a:cxnSpLocks/>
            <a:stCxn id="68" idx="6"/>
            <a:endCxn id="40" idx="2"/>
          </p:cNvCxnSpPr>
          <p:nvPr/>
        </p:nvCxnSpPr>
        <p:spPr>
          <a:xfrm>
            <a:off x="1720979" y="4583823"/>
            <a:ext cx="12181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1A86D81-374C-437E-B23B-BA5F7005F31C}"/>
              </a:ext>
            </a:extLst>
          </p:cNvPr>
          <p:cNvSpPr/>
          <p:nvPr/>
        </p:nvSpPr>
        <p:spPr>
          <a:xfrm>
            <a:off x="2983251" y="365343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8B790CF-2576-470D-87F3-3EBD104D8AD3}"/>
              </a:ext>
            </a:extLst>
          </p:cNvPr>
          <p:cNvSpPr/>
          <p:nvPr/>
        </p:nvSpPr>
        <p:spPr>
          <a:xfrm>
            <a:off x="2121511" y="307192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819789D-4311-4BCC-94F6-AD5D6C25EB08}"/>
              </a:ext>
            </a:extLst>
          </p:cNvPr>
          <p:cNvSpPr/>
          <p:nvPr/>
        </p:nvSpPr>
        <p:spPr>
          <a:xfrm>
            <a:off x="1143992" y="3133167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C39574C-EDA0-47D5-A3E8-E9E65E56BE46}"/>
              </a:ext>
            </a:extLst>
          </p:cNvPr>
          <p:cNvSpPr/>
          <p:nvPr/>
        </p:nvSpPr>
        <p:spPr>
          <a:xfrm>
            <a:off x="1156872" y="4028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3B3D26-221B-4DF5-8AB5-B11E111B8B91}"/>
              </a:ext>
            </a:extLst>
          </p:cNvPr>
          <p:cNvSpPr/>
          <p:nvPr/>
        </p:nvSpPr>
        <p:spPr>
          <a:xfrm>
            <a:off x="1686362" y="411023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199C7A-3BB4-47F1-B617-22FF9D8E8EFB}"/>
              </a:ext>
            </a:extLst>
          </p:cNvPr>
          <p:cNvSpPr/>
          <p:nvPr/>
        </p:nvSpPr>
        <p:spPr>
          <a:xfrm>
            <a:off x="2990036" y="3108605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B018A43-DA77-4A7B-B008-37C31C7DC694}"/>
              </a:ext>
            </a:extLst>
          </p:cNvPr>
          <p:cNvSpPr/>
          <p:nvPr/>
        </p:nvSpPr>
        <p:spPr>
          <a:xfrm>
            <a:off x="3642021" y="319542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65E47C-CE8D-454B-A344-F10AB7886884}"/>
              </a:ext>
            </a:extLst>
          </p:cNvPr>
          <p:cNvSpPr/>
          <p:nvPr/>
        </p:nvSpPr>
        <p:spPr>
          <a:xfrm>
            <a:off x="3669744" y="37111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6DBD5BE-3B73-4307-B7C9-A129184685CC}"/>
              </a:ext>
            </a:extLst>
          </p:cNvPr>
          <p:cNvSpPr/>
          <p:nvPr/>
        </p:nvSpPr>
        <p:spPr>
          <a:xfrm>
            <a:off x="3411539" y="44248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59C8FF-18A4-4EAA-8338-EEC56D775190}"/>
              </a:ext>
            </a:extLst>
          </p:cNvPr>
          <p:cNvSpPr/>
          <p:nvPr/>
        </p:nvSpPr>
        <p:spPr>
          <a:xfrm>
            <a:off x="4377730" y="422108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C4C0F1-E37E-4728-98A2-80BBC7E88C72}"/>
              </a:ext>
            </a:extLst>
          </p:cNvPr>
          <p:cNvCxnSpPr>
            <a:cxnSpLocks/>
            <a:stCxn id="85" idx="6"/>
            <a:endCxn id="84" idx="2"/>
          </p:cNvCxnSpPr>
          <p:nvPr/>
        </p:nvCxnSpPr>
        <p:spPr>
          <a:xfrm flipV="1">
            <a:off x="1288008" y="3143930"/>
            <a:ext cx="833503" cy="6124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DF56BAF-20B3-4DB2-AB12-AC3C69187888}"/>
              </a:ext>
            </a:extLst>
          </p:cNvPr>
          <p:cNvCxnSpPr>
            <a:cxnSpLocks/>
            <a:stCxn id="84" idx="6"/>
            <a:endCxn id="88" idx="2"/>
          </p:cNvCxnSpPr>
          <p:nvPr/>
        </p:nvCxnSpPr>
        <p:spPr>
          <a:xfrm>
            <a:off x="2265527" y="3143930"/>
            <a:ext cx="724509" cy="3668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266B49E-28CF-48DC-80D9-C0B7263980F7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1216000" y="3277183"/>
            <a:ext cx="12880" cy="75166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B266A2-120E-4296-9C46-D97F6E249FAB}"/>
              </a:ext>
            </a:extLst>
          </p:cNvPr>
          <p:cNvCxnSpPr>
            <a:cxnSpLocks/>
            <a:stCxn id="86" idx="5"/>
            <a:endCxn id="87" idx="2"/>
          </p:cNvCxnSpPr>
          <p:nvPr/>
        </p:nvCxnSpPr>
        <p:spPr>
          <a:xfrm>
            <a:off x="1279797" y="4151775"/>
            <a:ext cx="406565" cy="3046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82930-EA0A-48DB-BB36-73A4203A6B4A}"/>
              </a:ext>
            </a:extLst>
          </p:cNvPr>
          <p:cNvCxnSpPr>
            <a:cxnSpLocks/>
            <a:stCxn id="84" idx="4"/>
            <a:endCxn id="87" idx="7"/>
          </p:cNvCxnSpPr>
          <p:nvPr/>
        </p:nvCxnSpPr>
        <p:spPr>
          <a:xfrm flipH="1">
            <a:off x="1809287" y="3215938"/>
            <a:ext cx="384232" cy="91538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EEB96A-D89E-4312-9849-BE1CAF4E81A4}"/>
              </a:ext>
            </a:extLst>
          </p:cNvPr>
          <p:cNvCxnSpPr>
            <a:cxnSpLocks/>
            <a:stCxn id="83" idx="3"/>
            <a:endCxn id="87" idx="6"/>
          </p:cNvCxnSpPr>
          <p:nvPr/>
        </p:nvCxnSpPr>
        <p:spPr>
          <a:xfrm flipH="1">
            <a:off x="1830378" y="3776356"/>
            <a:ext cx="1173964" cy="40588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2CD6C92-B64A-410A-8F81-4BEC6FE2431B}"/>
              </a:ext>
            </a:extLst>
          </p:cNvPr>
          <p:cNvCxnSpPr>
            <a:cxnSpLocks/>
            <a:stCxn id="83" idx="0"/>
            <a:endCxn id="88" idx="4"/>
          </p:cNvCxnSpPr>
          <p:nvPr/>
        </p:nvCxnSpPr>
        <p:spPr>
          <a:xfrm flipV="1">
            <a:off x="3055259" y="3252621"/>
            <a:ext cx="6785" cy="40081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70252BA-D905-4AA9-A176-FC4F188B8FFF}"/>
              </a:ext>
            </a:extLst>
          </p:cNvPr>
          <p:cNvCxnSpPr>
            <a:cxnSpLocks/>
            <a:stCxn id="84" idx="5"/>
            <a:endCxn id="83" idx="2"/>
          </p:cNvCxnSpPr>
          <p:nvPr/>
        </p:nvCxnSpPr>
        <p:spPr>
          <a:xfrm>
            <a:off x="2244436" y="3194847"/>
            <a:ext cx="738815" cy="53059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2594A7A-D3B8-411B-9868-2A8985D9492C}"/>
              </a:ext>
            </a:extLst>
          </p:cNvPr>
          <p:cNvCxnSpPr>
            <a:cxnSpLocks/>
            <a:stCxn id="88" idx="6"/>
            <a:endCxn id="89" idx="2"/>
          </p:cNvCxnSpPr>
          <p:nvPr/>
        </p:nvCxnSpPr>
        <p:spPr>
          <a:xfrm>
            <a:off x="3134052" y="3180613"/>
            <a:ext cx="507969" cy="8682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ECA186-9DF8-4789-A33F-78501DF3378E}"/>
              </a:ext>
            </a:extLst>
          </p:cNvPr>
          <p:cNvCxnSpPr>
            <a:cxnSpLocks/>
            <a:stCxn id="83" idx="6"/>
            <a:endCxn id="90" idx="2"/>
          </p:cNvCxnSpPr>
          <p:nvPr/>
        </p:nvCxnSpPr>
        <p:spPr>
          <a:xfrm>
            <a:off x="3127267" y="3725439"/>
            <a:ext cx="542477" cy="5771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A0ECAC-67E8-484E-8471-53DE72DFAD9A}"/>
              </a:ext>
            </a:extLst>
          </p:cNvPr>
          <p:cNvCxnSpPr>
            <a:cxnSpLocks/>
            <a:stCxn id="91" idx="1"/>
            <a:endCxn id="83" idx="4"/>
          </p:cNvCxnSpPr>
          <p:nvPr/>
        </p:nvCxnSpPr>
        <p:spPr>
          <a:xfrm flipH="1" flipV="1">
            <a:off x="3055259" y="3797447"/>
            <a:ext cx="377371" cy="6485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BCAEAC6-C4FE-406F-B4DD-602F8540E9B9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3534464" y="3834071"/>
            <a:ext cx="156371" cy="61191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0564019-EABF-46A1-BF20-A0155541E29A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 flipH="1" flipV="1">
            <a:off x="3714029" y="3339444"/>
            <a:ext cx="27723" cy="37170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EADB362-CAF6-49BF-86A4-C91D83331FBF}"/>
              </a:ext>
            </a:extLst>
          </p:cNvPr>
          <p:cNvCxnSpPr>
            <a:cxnSpLocks/>
            <a:stCxn id="92" idx="0"/>
            <a:endCxn id="89" idx="5"/>
          </p:cNvCxnSpPr>
          <p:nvPr/>
        </p:nvCxnSpPr>
        <p:spPr>
          <a:xfrm flipH="1" flipV="1">
            <a:off x="3764946" y="3318353"/>
            <a:ext cx="684792" cy="90273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4AC663F-B8B7-4C60-8634-C4C3B726E46F}"/>
              </a:ext>
            </a:extLst>
          </p:cNvPr>
          <p:cNvCxnSpPr>
            <a:cxnSpLocks/>
            <a:stCxn id="92" idx="2"/>
            <a:endCxn id="90" idx="5"/>
          </p:cNvCxnSpPr>
          <p:nvPr/>
        </p:nvCxnSpPr>
        <p:spPr>
          <a:xfrm flipH="1" flipV="1">
            <a:off x="3792669" y="3834071"/>
            <a:ext cx="585061" cy="45902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91ED80F-A680-4088-B7E2-B20E603641C8}"/>
              </a:ext>
            </a:extLst>
          </p:cNvPr>
          <p:cNvCxnSpPr>
            <a:cxnSpLocks/>
            <a:stCxn id="92" idx="3"/>
            <a:endCxn id="91" idx="6"/>
          </p:cNvCxnSpPr>
          <p:nvPr/>
        </p:nvCxnSpPr>
        <p:spPr>
          <a:xfrm flipH="1">
            <a:off x="3555555" y="4344013"/>
            <a:ext cx="843266" cy="15288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05DC2B0-1609-403D-965E-2E595CEF3051}"/>
              </a:ext>
            </a:extLst>
          </p:cNvPr>
          <p:cNvSpPr txBox="1"/>
          <p:nvPr/>
        </p:nvSpPr>
        <p:spPr>
          <a:xfrm>
            <a:off x="5627799" y="2085572"/>
            <a:ext cx="35845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Easiest:</a:t>
            </a:r>
          </a:p>
          <a:p>
            <a:r>
              <a:rPr lang="en-US" dirty="0"/>
              <a:t>Transfer value to closest point</a:t>
            </a:r>
          </a:p>
          <a:p>
            <a:r>
              <a:rPr lang="en-US" dirty="0"/>
              <a:t>Roughly same element size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Medium:</a:t>
            </a:r>
          </a:p>
          <a:p>
            <a:r>
              <a:rPr lang="en-US" dirty="0"/>
              <a:t>Map according to weighted distance</a:t>
            </a:r>
          </a:p>
          <a:p>
            <a:r>
              <a:rPr lang="en-US" dirty="0"/>
              <a:t>Large element size differences </a:t>
            </a:r>
          </a:p>
          <a:p>
            <a:endParaRPr lang="en-US" dirty="0"/>
          </a:p>
          <a:p>
            <a:r>
              <a:rPr lang="en-US" dirty="0"/>
              <a:t>Hardest:</a:t>
            </a:r>
          </a:p>
          <a:p>
            <a:r>
              <a:rPr lang="en-US" dirty="0"/>
              <a:t>Map according to </a:t>
            </a:r>
            <a:r>
              <a:rPr lang="en-US" dirty="0" err="1"/>
              <a:t>Ansatzfunction</a:t>
            </a:r>
            <a:endParaRPr lang="en-US" dirty="0"/>
          </a:p>
          <a:p>
            <a:r>
              <a:rPr lang="en-US" dirty="0"/>
              <a:t>Large element 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4566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Unsupervised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7A3DC-C1B1-4CB9-8895-FA31DE1E2F5F}"/>
              </a:ext>
            </a:extLst>
          </p:cNvPr>
          <p:cNvSpPr txBox="1"/>
          <p:nvPr/>
        </p:nvSpPr>
        <p:spPr>
          <a:xfrm>
            <a:off x="1785442" y="3153742"/>
            <a:ext cx="5616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Reduction: Find patterns </a:t>
            </a:r>
            <a:r>
              <a:rPr lang="en-US" dirty="0">
                <a:sym typeface="Wingdings" panose="05000000000000000000" pitchFamily="2" charset="2"/>
              </a:rPr>
              <a:t> embeddings</a:t>
            </a:r>
            <a:endParaRPr lang="en-US" dirty="0"/>
          </a:p>
          <a:p>
            <a:r>
              <a:rPr lang="en-US" dirty="0"/>
              <a:t>Clustering: Find similar groups </a:t>
            </a:r>
            <a:r>
              <a:rPr lang="en-US" dirty="0">
                <a:sym typeface="Wingdings" panose="05000000000000000000" pitchFamily="2" charset="2"/>
              </a:rPr>
              <a:t> cluster label for samples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Prediction: Predict results itself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 predictor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56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5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Nearest</a:t>
            </a:r>
            <a:r>
              <a:rPr lang="de-DE" sz="2400" dirty="0"/>
              <a:t> </a:t>
            </a:r>
            <a:r>
              <a:rPr lang="de-DE" sz="2400" dirty="0" err="1"/>
              <a:t>Neighbor</a:t>
            </a:r>
            <a:r>
              <a:rPr lang="de-DE" sz="2400" dirty="0"/>
              <a:t> Mapping - Basics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4608C9-87A6-44E3-BF70-E9178262BD87}"/>
              </a:ext>
            </a:extLst>
          </p:cNvPr>
          <p:cNvSpPr/>
          <p:nvPr/>
        </p:nvSpPr>
        <p:spPr>
          <a:xfrm>
            <a:off x="1642975" y="285563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7A3550-E489-44EF-95DE-C8867764E1CE}"/>
              </a:ext>
            </a:extLst>
          </p:cNvPr>
          <p:cNvSpPr/>
          <p:nvPr/>
        </p:nvSpPr>
        <p:spPr>
          <a:xfrm>
            <a:off x="2085583" y="400775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EB2A29-794F-4902-88F2-8243F918C1D0}"/>
              </a:ext>
            </a:extLst>
          </p:cNvPr>
          <p:cNvSpPr/>
          <p:nvPr/>
        </p:nvSpPr>
        <p:spPr>
          <a:xfrm>
            <a:off x="2795103" y="285563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D5F57F-B7C1-42E7-8A97-6142BD98F5EB}"/>
              </a:ext>
            </a:extLst>
          </p:cNvPr>
          <p:cNvSpPr/>
          <p:nvPr/>
        </p:nvSpPr>
        <p:spPr>
          <a:xfrm>
            <a:off x="3443175" y="390709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0315BD-AE64-4D51-8B53-F325BE9AAA08}"/>
              </a:ext>
            </a:extLst>
          </p:cNvPr>
          <p:cNvSpPr/>
          <p:nvPr/>
        </p:nvSpPr>
        <p:spPr>
          <a:xfrm>
            <a:off x="3789950" y="295629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810E1-F8BA-47FB-95CA-478E1FDD2874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>
            <a:off x="1714983" y="2999647"/>
            <a:ext cx="391691" cy="102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2F6E7A-21A4-4DCC-A206-8AC4CE55131D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1786991" y="2927639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F63953-5151-46C4-86AA-F7AA8ED3F94D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2208508" y="2978556"/>
            <a:ext cx="607686" cy="1050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EBB4E6-4F37-48B2-8202-A1FB040A036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229599" y="3979107"/>
            <a:ext cx="1213576" cy="1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7CA51E-6C97-4CBC-94B2-D0156F7609D8}"/>
              </a:ext>
            </a:extLst>
          </p:cNvPr>
          <p:cNvCxnSpPr>
            <a:cxnSpLocks/>
            <a:stCxn id="7" idx="7"/>
            <a:endCxn id="9" idx="4"/>
          </p:cNvCxnSpPr>
          <p:nvPr/>
        </p:nvCxnSpPr>
        <p:spPr>
          <a:xfrm flipV="1">
            <a:off x="3566100" y="3100307"/>
            <a:ext cx="295858" cy="827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81FFB9-88EA-46D4-B757-E10BA5E4607E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39119" y="2927639"/>
            <a:ext cx="850831" cy="10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9F6C879-B3F5-47B7-BCAF-CF995EC6799E}"/>
              </a:ext>
            </a:extLst>
          </p:cNvPr>
          <p:cNvSpPr/>
          <p:nvPr/>
        </p:nvSpPr>
        <p:spPr>
          <a:xfrm>
            <a:off x="2939119" y="458382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7082C4A-A8B0-460B-B205-3C02E6DEEAEA}"/>
              </a:ext>
            </a:extLst>
          </p:cNvPr>
          <p:cNvSpPr/>
          <p:nvPr/>
        </p:nvSpPr>
        <p:spPr>
          <a:xfrm>
            <a:off x="4235263" y="440646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02ACBB-6025-48B8-8DFC-686D73B59667}"/>
              </a:ext>
            </a:extLst>
          </p:cNvPr>
          <p:cNvSpPr/>
          <p:nvPr/>
        </p:nvSpPr>
        <p:spPr>
          <a:xfrm>
            <a:off x="4158574" y="355574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216547-2182-4D45-B1F0-AB0F9297CBD2}"/>
              </a:ext>
            </a:extLst>
          </p:cNvPr>
          <p:cNvSpPr/>
          <p:nvPr/>
        </p:nvSpPr>
        <p:spPr>
          <a:xfrm>
            <a:off x="4509702" y="2989151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E5649B-E2E5-4914-84E2-72FC860F417A}"/>
              </a:ext>
            </a:extLst>
          </p:cNvPr>
          <p:cNvCxnSpPr>
            <a:cxnSpLocks/>
            <a:stCxn id="9" idx="6"/>
            <a:endCxn id="43" idx="2"/>
          </p:cNvCxnSpPr>
          <p:nvPr/>
        </p:nvCxnSpPr>
        <p:spPr>
          <a:xfrm>
            <a:off x="3933966" y="3028299"/>
            <a:ext cx="575736" cy="3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9AAEE5-65DA-4FED-9A75-ED424855FC00}"/>
              </a:ext>
            </a:extLst>
          </p:cNvPr>
          <p:cNvCxnSpPr>
            <a:cxnSpLocks/>
            <a:stCxn id="42" idx="7"/>
            <a:endCxn id="43" idx="3"/>
          </p:cNvCxnSpPr>
          <p:nvPr/>
        </p:nvCxnSpPr>
        <p:spPr>
          <a:xfrm flipV="1">
            <a:off x="4281499" y="3112076"/>
            <a:ext cx="249294" cy="46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C2AD1D-9FE0-43A8-8372-8AD9CEEAA7E7}"/>
              </a:ext>
            </a:extLst>
          </p:cNvPr>
          <p:cNvCxnSpPr>
            <a:cxnSpLocks/>
            <a:stCxn id="7" idx="6"/>
            <a:endCxn id="42" idx="3"/>
          </p:cNvCxnSpPr>
          <p:nvPr/>
        </p:nvCxnSpPr>
        <p:spPr>
          <a:xfrm flipV="1">
            <a:off x="3587191" y="3678668"/>
            <a:ext cx="592474" cy="300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D75AE9-2EAA-4E16-BCA4-592BEED50825}"/>
              </a:ext>
            </a:extLst>
          </p:cNvPr>
          <p:cNvCxnSpPr>
            <a:cxnSpLocks/>
            <a:stCxn id="41" idx="0"/>
            <a:endCxn id="42" idx="4"/>
          </p:cNvCxnSpPr>
          <p:nvPr/>
        </p:nvCxnSpPr>
        <p:spPr>
          <a:xfrm flipH="1" flipV="1">
            <a:off x="4230582" y="3699759"/>
            <a:ext cx="76689" cy="70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9532F-A5B9-48A5-A686-1347FBD999A7}"/>
              </a:ext>
            </a:extLst>
          </p:cNvPr>
          <p:cNvCxnSpPr>
            <a:cxnSpLocks/>
            <a:stCxn id="7" idx="5"/>
            <a:endCxn id="41" idx="2"/>
          </p:cNvCxnSpPr>
          <p:nvPr/>
        </p:nvCxnSpPr>
        <p:spPr>
          <a:xfrm>
            <a:off x="3566100" y="4030024"/>
            <a:ext cx="669163" cy="448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CE5EF9-1960-4BF9-B8D0-1B6D373BD091}"/>
              </a:ext>
            </a:extLst>
          </p:cNvPr>
          <p:cNvCxnSpPr>
            <a:cxnSpLocks/>
            <a:stCxn id="40" idx="7"/>
            <a:endCxn id="7" idx="3"/>
          </p:cNvCxnSpPr>
          <p:nvPr/>
        </p:nvCxnSpPr>
        <p:spPr>
          <a:xfrm flipV="1">
            <a:off x="3062044" y="4030024"/>
            <a:ext cx="402222" cy="57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9EDE9C-4DF2-412C-A88B-CE92F1E3BDF2}"/>
              </a:ext>
            </a:extLst>
          </p:cNvPr>
          <p:cNvCxnSpPr>
            <a:cxnSpLocks/>
            <a:stCxn id="40" idx="1"/>
            <a:endCxn id="5" idx="5"/>
          </p:cNvCxnSpPr>
          <p:nvPr/>
        </p:nvCxnSpPr>
        <p:spPr>
          <a:xfrm flipH="1" flipV="1">
            <a:off x="2208508" y="4130684"/>
            <a:ext cx="751702" cy="47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ACED61E-E5E6-4C1F-B19F-4DF9717EC2CE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3083135" y="4529388"/>
            <a:ext cx="1173219" cy="126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F0FAC38B-CC78-4E2D-BF65-A6B82325A393}"/>
              </a:ext>
            </a:extLst>
          </p:cNvPr>
          <p:cNvSpPr/>
          <p:nvPr/>
        </p:nvSpPr>
        <p:spPr>
          <a:xfrm>
            <a:off x="1576963" y="451181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616E9E5-6173-4F42-9984-A20668DA9B57}"/>
              </a:ext>
            </a:extLst>
          </p:cNvPr>
          <p:cNvSpPr/>
          <p:nvPr/>
        </p:nvSpPr>
        <p:spPr>
          <a:xfrm>
            <a:off x="1301500" y="367866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E841268-C930-45EE-BC39-98BF21BD4D1D}"/>
              </a:ext>
            </a:extLst>
          </p:cNvPr>
          <p:cNvCxnSpPr>
            <a:cxnSpLocks/>
            <a:stCxn id="69" idx="4"/>
            <a:endCxn id="68" idx="0"/>
          </p:cNvCxnSpPr>
          <p:nvPr/>
        </p:nvCxnSpPr>
        <p:spPr>
          <a:xfrm>
            <a:off x="1373508" y="3822684"/>
            <a:ext cx="275463" cy="689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AC28B1-E799-4C9D-910E-D01DC9BAD856}"/>
              </a:ext>
            </a:extLst>
          </p:cNvPr>
          <p:cNvCxnSpPr>
            <a:cxnSpLocks/>
            <a:stCxn id="3" idx="3"/>
            <a:endCxn id="69" idx="0"/>
          </p:cNvCxnSpPr>
          <p:nvPr/>
        </p:nvCxnSpPr>
        <p:spPr>
          <a:xfrm flipH="1">
            <a:off x="1373508" y="2978556"/>
            <a:ext cx="290558" cy="700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9D39C1F-2418-41EF-9E60-44D010DAD00E}"/>
              </a:ext>
            </a:extLst>
          </p:cNvPr>
          <p:cNvCxnSpPr>
            <a:cxnSpLocks/>
            <a:stCxn id="5" idx="3"/>
            <a:endCxn id="68" idx="7"/>
          </p:cNvCxnSpPr>
          <p:nvPr/>
        </p:nvCxnSpPr>
        <p:spPr>
          <a:xfrm flipH="1">
            <a:off x="1699888" y="4130684"/>
            <a:ext cx="406786" cy="402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0EB58C-4508-4099-A164-78227785CA01}"/>
              </a:ext>
            </a:extLst>
          </p:cNvPr>
          <p:cNvCxnSpPr>
            <a:cxnSpLocks/>
            <a:stCxn id="68" idx="6"/>
            <a:endCxn id="40" idx="2"/>
          </p:cNvCxnSpPr>
          <p:nvPr/>
        </p:nvCxnSpPr>
        <p:spPr>
          <a:xfrm>
            <a:off x="1720979" y="4583823"/>
            <a:ext cx="121814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1A86D81-374C-437E-B23B-BA5F7005F31C}"/>
              </a:ext>
            </a:extLst>
          </p:cNvPr>
          <p:cNvSpPr/>
          <p:nvPr/>
        </p:nvSpPr>
        <p:spPr>
          <a:xfrm>
            <a:off x="2983251" y="365343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8B790CF-2576-470D-87F3-3EBD104D8AD3}"/>
              </a:ext>
            </a:extLst>
          </p:cNvPr>
          <p:cNvSpPr/>
          <p:nvPr/>
        </p:nvSpPr>
        <p:spPr>
          <a:xfrm>
            <a:off x="2121511" y="3071922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819789D-4311-4BCC-94F6-AD5D6C25EB08}"/>
              </a:ext>
            </a:extLst>
          </p:cNvPr>
          <p:cNvSpPr/>
          <p:nvPr/>
        </p:nvSpPr>
        <p:spPr>
          <a:xfrm>
            <a:off x="1143992" y="3133167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C39574C-EDA0-47D5-A3E8-E9E65E56BE46}"/>
              </a:ext>
            </a:extLst>
          </p:cNvPr>
          <p:cNvSpPr/>
          <p:nvPr/>
        </p:nvSpPr>
        <p:spPr>
          <a:xfrm>
            <a:off x="1156872" y="4028850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3B3D26-221B-4DF5-8AB5-B11E111B8B91}"/>
              </a:ext>
            </a:extLst>
          </p:cNvPr>
          <p:cNvSpPr/>
          <p:nvPr/>
        </p:nvSpPr>
        <p:spPr>
          <a:xfrm>
            <a:off x="1686362" y="411023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C199C7A-3BB4-47F1-B617-22FF9D8E8EFB}"/>
              </a:ext>
            </a:extLst>
          </p:cNvPr>
          <p:cNvSpPr/>
          <p:nvPr/>
        </p:nvSpPr>
        <p:spPr>
          <a:xfrm>
            <a:off x="2990036" y="3108605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B018A43-DA77-4A7B-B008-37C31C7DC694}"/>
              </a:ext>
            </a:extLst>
          </p:cNvPr>
          <p:cNvSpPr/>
          <p:nvPr/>
        </p:nvSpPr>
        <p:spPr>
          <a:xfrm>
            <a:off x="3642021" y="319542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65E47C-CE8D-454B-A344-F10AB7886884}"/>
              </a:ext>
            </a:extLst>
          </p:cNvPr>
          <p:cNvSpPr/>
          <p:nvPr/>
        </p:nvSpPr>
        <p:spPr>
          <a:xfrm>
            <a:off x="3669744" y="3711146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6DBD5BE-3B73-4307-B7C9-A129184685CC}"/>
              </a:ext>
            </a:extLst>
          </p:cNvPr>
          <p:cNvSpPr/>
          <p:nvPr/>
        </p:nvSpPr>
        <p:spPr>
          <a:xfrm>
            <a:off x="3411539" y="4424894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59C8FF-18A4-4EAA-8338-EEC56D775190}"/>
              </a:ext>
            </a:extLst>
          </p:cNvPr>
          <p:cNvSpPr/>
          <p:nvPr/>
        </p:nvSpPr>
        <p:spPr>
          <a:xfrm>
            <a:off x="4377730" y="4221088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C4C0F1-E37E-4728-98A2-80BBC7E88C72}"/>
              </a:ext>
            </a:extLst>
          </p:cNvPr>
          <p:cNvCxnSpPr>
            <a:cxnSpLocks/>
            <a:stCxn id="85" idx="6"/>
            <a:endCxn id="84" idx="2"/>
          </p:cNvCxnSpPr>
          <p:nvPr/>
        </p:nvCxnSpPr>
        <p:spPr>
          <a:xfrm flipV="1">
            <a:off x="1288008" y="3143930"/>
            <a:ext cx="833503" cy="6124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DF56BAF-20B3-4DB2-AB12-AC3C69187888}"/>
              </a:ext>
            </a:extLst>
          </p:cNvPr>
          <p:cNvCxnSpPr>
            <a:cxnSpLocks/>
            <a:stCxn id="84" idx="6"/>
            <a:endCxn id="88" idx="2"/>
          </p:cNvCxnSpPr>
          <p:nvPr/>
        </p:nvCxnSpPr>
        <p:spPr>
          <a:xfrm>
            <a:off x="2265527" y="3143930"/>
            <a:ext cx="724509" cy="3668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266B49E-28CF-48DC-80D9-C0B7263980F7}"/>
              </a:ext>
            </a:extLst>
          </p:cNvPr>
          <p:cNvCxnSpPr>
            <a:cxnSpLocks/>
            <a:stCxn id="85" idx="4"/>
            <a:endCxn id="86" idx="0"/>
          </p:cNvCxnSpPr>
          <p:nvPr/>
        </p:nvCxnSpPr>
        <p:spPr>
          <a:xfrm>
            <a:off x="1216000" y="3277183"/>
            <a:ext cx="12880" cy="75166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B266A2-120E-4296-9C46-D97F6E249FAB}"/>
              </a:ext>
            </a:extLst>
          </p:cNvPr>
          <p:cNvCxnSpPr>
            <a:cxnSpLocks/>
            <a:stCxn id="86" idx="5"/>
            <a:endCxn id="87" idx="2"/>
          </p:cNvCxnSpPr>
          <p:nvPr/>
        </p:nvCxnSpPr>
        <p:spPr>
          <a:xfrm>
            <a:off x="1279797" y="4151775"/>
            <a:ext cx="406565" cy="3046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882930-EA0A-48DB-BB36-73A4203A6B4A}"/>
              </a:ext>
            </a:extLst>
          </p:cNvPr>
          <p:cNvCxnSpPr>
            <a:cxnSpLocks/>
            <a:stCxn id="84" idx="4"/>
            <a:endCxn id="87" idx="7"/>
          </p:cNvCxnSpPr>
          <p:nvPr/>
        </p:nvCxnSpPr>
        <p:spPr>
          <a:xfrm flipH="1">
            <a:off x="1809287" y="3215938"/>
            <a:ext cx="384232" cy="91538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EEB96A-D89E-4312-9849-BE1CAF4E81A4}"/>
              </a:ext>
            </a:extLst>
          </p:cNvPr>
          <p:cNvCxnSpPr>
            <a:cxnSpLocks/>
            <a:stCxn id="83" idx="3"/>
            <a:endCxn id="87" idx="6"/>
          </p:cNvCxnSpPr>
          <p:nvPr/>
        </p:nvCxnSpPr>
        <p:spPr>
          <a:xfrm flipH="1">
            <a:off x="1830378" y="3776356"/>
            <a:ext cx="1173964" cy="40588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2CD6C92-B64A-410A-8F81-4BEC6FE2431B}"/>
              </a:ext>
            </a:extLst>
          </p:cNvPr>
          <p:cNvCxnSpPr>
            <a:cxnSpLocks/>
            <a:stCxn id="83" idx="0"/>
            <a:endCxn id="88" idx="4"/>
          </p:cNvCxnSpPr>
          <p:nvPr/>
        </p:nvCxnSpPr>
        <p:spPr>
          <a:xfrm flipV="1">
            <a:off x="3055259" y="3252621"/>
            <a:ext cx="6785" cy="40081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70252BA-D905-4AA9-A176-FC4F188B8FFF}"/>
              </a:ext>
            </a:extLst>
          </p:cNvPr>
          <p:cNvCxnSpPr>
            <a:cxnSpLocks/>
            <a:stCxn id="84" idx="5"/>
            <a:endCxn id="83" idx="2"/>
          </p:cNvCxnSpPr>
          <p:nvPr/>
        </p:nvCxnSpPr>
        <p:spPr>
          <a:xfrm>
            <a:off x="2244436" y="3194847"/>
            <a:ext cx="738815" cy="53059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2594A7A-D3B8-411B-9868-2A8985D9492C}"/>
              </a:ext>
            </a:extLst>
          </p:cNvPr>
          <p:cNvCxnSpPr>
            <a:cxnSpLocks/>
            <a:stCxn id="88" idx="6"/>
            <a:endCxn id="89" idx="2"/>
          </p:cNvCxnSpPr>
          <p:nvPr/>
        </p:nvCxnSpPr>
        <p:spPr>
          <a:xfrm>
            <a:off x="3134052" y="3180613"/>
            <a:ext cx="507969" cy="8682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ECA186-9DF8-4789-A33F-78501DF3378E}"/>
              </a:ext>
            </a:extLst>
          </p:cNvPr>
          <p:cNvCxnSpPr>
            <a:cxnSpLocks/>
            <a:stCxn id="83" idx="6"/>
            <a:endCxn id="90" idx="2"/>
          </p:cNvCxnSpPr>
          <p:nvPr/>
        </p:nvCxnSpPr>
        <p:spPr>
          <a:xfrm>
            <a:off x="3127267" y="3725439"/>
            <a:ext cx="542477" cy="5771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A0ECAC-67E8-484E-8471-53DE72DFAD9A}"/>
              </a:ext>
            </a:extLst>
          </p:cNvPr>
          <p:cNvCxnSpPr>
            <a:cxnSpLocks/>
            <a:stCxn id="91" idx="1"/>
            <a:endCxn id="83" idx="4"/>
          </p:cNvCxnSpPr>
          <p:nvPr/>
        </p:nvCxnSpPr>
        <p:spPr>
          <a:xfrm flipH="1" flipV="1">
            <a:off x="3055259" y="3797447"/>
            <a:ext cx="377371" cy="6485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BCAEAC6-C4FE-406F-B4DD-602F8540E9B9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3534464" y="3834071"/>
            <a:ext cx="156371" cy="61191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0564019-EABF-46A1-BF20-A0155541E29A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 flipH="1" flipV="1">
            <a:off x="3714029" y="3339444"/>
            <a:ext cx="27723" cy="37170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EADB362-CAF6-49BF-86A4-C91D83331FBF}"/>
              </a:ext>
            </a:extLst>
          </p:cNvPr>
          <p:cNvCxnSpPr>
            <a:cxnSpLocks/>
            <a:stCxn id="92" idx="0"/>
            <a:endCxn id="89" idx="5"/>
          </p:cNvCxnSpPr>
          <p:nvPr/>
        </p:nvCxnSpPr>
        <p:spPr>
          <a:xfrm flipH="1" flipV="1">
            <a:off x="3764946" y="3318353"/>
            <a:ext cx="684792" cy="90273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4AC663F-B8B7-4C60-8634-C4C3B726E46F}"/>
              </a:ext>
            </a:extLst>
          </p:cNvPr>
          <p:cNvCxnSpPr>
            <a:cxnSpLocks/>
            <a:stCxn id="92" idx="2"/>
            <a:endCxn id="90" idx="5"/>
          </p:cNvCxnSpPr>
          <p:nvPr/>
        </p:nvCxnSpPr>
        <p:spPr>
          <a:xfrm flipH="1" flipV="1">
            <a:off x="3792669" y="3834071"/>
            <a:ext cx="585061" cy="45902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91ED80F-A680-4088-B7E2-B20E603641C8}"/>
              </a:ext>
            </a:extLst>
          </p:cNvPr>
          <p:cNvCxnSpPr>
            <a:cxnSpLocks/>
            <a:stCxn id="92" idx="3"/>
            <a:endCxn id="91" idx="6"/>
          </p:cNvCxnSpPr>
          <p:nvPr/>
        </p:nvCxnSpPr>
        <p:spPr>
          <a:xfrm flipH="1">
            <a:off x="3555555" y="4344013"/>
            <a:ext cx="843266" cy="15288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05DC2B0-1609-403D-965E-2E595CEF3051}"/>
              </a:ext>
            </a:extLst>
          </p:cNvPr>
          <p:cNvSpPr txBox="1"/>
          <p:nvPr/>
        </p:nvSpPr>
        <p:spPr>
          <a:xfrm>
            <a:off x="5627799" y="2085572"/>
            <a:ext cx="35845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Easiest:</a:t>
            </a:r>
          </a:p>
          <a:p>
            <a:r>
              <a:rPr lang="en-US" dirty="0"/>
              <a:t>Transfer value to closest point</a:t>
            </a:r>
          </a:p>
          <a:p>
            <a:r>
              <a:rPr lang="en-US" dirty="0"/>
              <a:t>Roughly same element size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Medium:</a:t>
            </a:r>
          </a:p>
          <a:p>
            <a:r>
              <a:rPr lang="en-US" dirty="0"/>
              <a:t>Map according to weighted distance</a:t>
            </a:r>
          </a:p>
          <a:p>
            <a:r>
              <a:rPr lang="en-US" dirty="0"/>
              <a:t>Large element size differences </a:t>
            </a:r>
          </a:p>
          <a:p>
            <a:endParaRPr lang="en-US" dirty="0"/>
          </a:p>
          <a:p>
            <a:r>
              <a:rPr lang="en-US" dirty="0"/>
              <a:t>Hardest:</a:t>
            </a:r>
          </a:p>
          <a:p>
            <a:r>
              <a:rPr lang="en-US" dirty="0"/>
              <a:t>Map according to </a:t>
            </a:r>
            <a:r>
              <a:rPr lang="en-US" dirty="0" err="1"/>
              <a:t>Ansatzfunction</a:t>
            </a:r>
            <a:endParaRPr lang="en-US" dirty="0"/>
          </a:p>
          <a:p>
            <a:r>
              <a:rPr lang="en-US" dirty="0"/>
              <a:t>Large element size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F777E-D1A4-4F7B-990F-40D76B78C339}"/>
              </a:ext>
            </a:extLst>
          </p:cNvPr>
          <p:cNvSpPr txBox="1"/>
          <p:nvPr/>
        </p:nvSpPr>
        <p:spPr>
          <a:xfrm>
            <a:off x="1300888" y="5661248"/>
            <a:ext cx="339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 recommended: KD-Tree</a:t>
            </a:r>
          </a:p>
        </p:txBody>
      </p:sp>
    </p:spTree>
    <p:extLst>
      <p:ext uri="{BB962C8B-B14F-4D97-AF65-F5344CB8AC3E}">
        <p14:creationId xmlns:p14="http://schemas.microsoft.com/office/powerpoint/2010/main" val="1434607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07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Advanced</a:t>
            </a:r>
            <a:r>
              <a:rPr lang="de-DE" sz="2400" dirty="0"/>
              <a:t> Mapping - </a:t>
            </a:r>
            <a:r>
              <a:rPr lang="de-DE" sz="2400" dirty="0" err="1"/>
              <a:t>Manifolds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C3AE37-2F42-4082-81B9-A21A7A65FC2E}"/>
              </a:ext>
            </a:extLst>
          </p:cNvPr>
          <p:cNvCxnSpPr>
            <a:cxnSpLocks/>
          </p:cNvCxnSpPr>
          <p:nvPr/>
        </p:nvCxnSpPr>
        <p:spPr>
          <a:xfrm>
            <a:off x="849338" y="2276872"/>
            <a:ext cx="0" cy="6480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70A552-EFBE-41A2-B4E7-DBD8C4B3DB5F}"/>
              </a:ext>
            </a:extLst>
          </p:cNvPr>
          <p:cNvCxnSpPr>
            <a:cxnSpLocks/>
          </p:cNvCxnSpPr>
          <p:nvPr/>
        </p:nvCxnSpPr>
        <p:spPr>
          <a:xfrm>
            <a:off x="849338" y="2276872"/>
            <a:ext cx="252028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A5B05A-5C70-4DEB-89B6-7382F1D3625A}"/>
              </a:ext>
            </a:extLst>
          </p:cNvPr>
          <p:cNvCxnSpPr>
            <a:cxnSpLocks/>
          </p:cNvCxnSpPr>
          <p:nvPr/>
        </p:nvCxnSpPr>
        <p:spPr>
          <a:xfrm>
            <a:off x="849338" y="2924944"/>
            <a:ext cx="252028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227E59-2CE2-4062-81A6-1442F7C887CF}"/>
              </a:ext>
            </a:extLst>
          </p:cNvPr>
          <p:cNvCxnSpPr>
            <a:cxnSpLocks/>
          </p:cNvCxnSpPr>
          <p:nvPr/>
        </p:nvCxnSpPr>
        <p:spPr>
          <a:xfrm>
            <a:off x="3369618" y="2270046"/>
            <a:ext cx="0" cy="65489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9FD6CF-A6AD-433A-B649-5A6A2597E62F}"/>
              </a:ext>
            </a:extLst>
          </p:cNvPr>
          <p:cNvCxnSpPr>
            <a:cxnSpLocks/>
          </p:cNvCxnSpPr>
          <p:nvPr/>
        </p:nvCxnSpPr>
        <p:spPr>
          <a:xfrm>
            <a:off x="3369618" y="2405085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06BEE6-93C0-405B-AAF2-267815244FCB}"/>
              </a:ext>
            </a:extLst>
          </p:cNvPr>
          <p:cNvCxnSpPr>
            <a:cxnSpLocks/>
          </p:cNvCxnSpPr>
          <p:nvPr/>
        </p:nvCxnSpPr>
        <p:spPr>
          <a:xfrm>
            <a:off x="3369618" y="2780928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0F69F-2A0F-4FBE-8B02-0C2E055C178F}"/>
              </a:ext>
            </a:extLst>
          </p:cNvPr>
          <p:cNvCxnSpPr>
            <a:cxnSpLocks/>
          </p:cNvCxnSpPr>
          <p:nvPr/>
        </p:nvCxnSpPr>
        <p:spPr>
          <a:xfrm>
            <a:off x="4017690" y="2405085"/>
            <a:ext cx="0" cy="3758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8965D8-6D28-4EEE-A292-112B0C9C9771}"/>
              </a:ext>
            </a:extLst>
          </p:cNvPr>
          <p:cNvCxnSpPr>
            <a:cxnSpLocks/>
          </p:cNvCxnSpPr>
          <p:nvPr/>
        </p:nvCxnSpPr>
        <p:spPr>
          <a:xfrm>
            <a:off x="851992" y="4665142"/>
            <a:ext cx="0" cy="64807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B9D1AA-3EBB-41FE-8E5F-09B2EBB04C6A}"/>
              </a:ext>
            </a:extLst>
          </p:cNvPr>
          <p:cNvCxnSpPr>
            <a:cxnSpLocks/>
          </p:cNvCxnSpPr>
          <p:nvPr/>
        </p:nvCxnSpPr>
        <p:spPr>
          <a:xfrm>
            <a:off x="4047506" y="3861049"/>
            <a:ext cx="0" cy="654898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FF7A7B-858E-4F8F-8959-F15BCD3A094D}"/>
              </a:ext>
            </a:extLst>
          </p:cNvPr>
          <p:cNvCxnSpPr>
            <a:cxnSpLocks/>
          </p:cNvCxnSpPr>
          <p:nvPr/>
        </p:nvCxnSpPr>
        <p:spPr>
          <a:xfrm>
            <a:off x="4040213" y="4001267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46AFE0-87DC-4108-B3B0-546C39B38347}"/>
              </a:ext>
            </a:extLst>
          </p:cNvPr>
          <p:cNvCxnSpPr>
            <a:cxnSpLocks/>
          </p:cNvCxnSpPr>
          <p:nvPr/>
        </p:nvCxnSpPr>
        <p:spPr>
          <a:xfrm>
            <a:off x="4040213" y="4377110"/>
            <a:ext cx="64807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3EA86B-CF12-4E43-9059-E721344E0BF6}"/>
              </a:ext>
            </a:extLst>
          </p:cNvPr>
          <p:cNvCxnSpPr>
            <a:cxnSpLocks/>
          </p:cNvCxnSpPr>
          <p:nvPr/>
        </p:nvCxnSpPr>
        <p:spPr>
          <a:xfrm>
            <a:off x="4688285" y="4001267"/>
            <a:ext cx="0" cy="37584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04BED5F-782B-43CA-80F5-0A2C2118D9CB}"/>
              </a:ext>
            </a:extLst>
          </p:cNvPr>
          <p:cNvSpPr/>
          <p:nvPr/>
        </p:nvSpPr>
        <p:spPr>
          <a:xfrm>
            <a:off x="855142" y="3861049"/>
            <a:ext cx="3190875" cy="790575"/>
          </a:xfrm>
          <a:custGeom>
            <a:avLst/>
            <a:gdLst>
              <a:gd name="connsiteX0" fmla="*/ 0 w 3190875"/>
              <a:gd name="connsiteY0" fmla="*/ 790575 h 790575"/>
              <a:gd name="connsiteX1" fmla="*/ 1681162 w 3190875"/>
              <a:gd name="connsiteY1" fmla="*/ 723900 h 790575"/>
              <a:gd name="connsiteX2" fmla="*/ 2605087 w 3190875"/>
              <a:gd name="connsiteY2" fmla="*/ 128587 h 790575"/>
              <a:gd name="connsiteX3" fmla="*/ 3190875 w 3190875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790575">
                <a:moveTo>
                  <a:pt x="0" y="790575"/>
                </a:moveTo>
                <a:lnTo>
                  <a:pt x="1681162" y="723900"/>
                </a:lnTo>
                <a:cubicBezTo>
                  <a:pt x="2115343" y="613569"/>
                  <a:pt x="2353468" y="249237"/>
                  <a:pt x="2605087" y="128587"/>
                </a:cubicBezTo>
                <a:cubicBezTo>
                  <a:pt x="2856706" y="7937"/>
                  <a:pt x="3023790" y="3968"/>
                  <a:pt x="3190875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21CB45-883B-480C-BEF5-7CE8F43DAD9E}"/>
              </a:ext>
            </a:extLst>
          </p:cNvPr>
          <p:cNvSpPr/>
          <p:nvPr/>
        </p:nvSpPr>
        <p:spPr>
          <a:xfrm>
            <a:off x="849338" y="4509120"/>
            <a:ext cx="3190875" cy="790575"/>
          </a:xfrm>
          <a:custGeom>
            <a:avLst/>
            <a:gdLst>
              <a:gd name="connsiteX0" fmla="*/ 0 w 3190875"/>
              <a:gd name="connsiteY0" fmla="*/ 790575 h 790575"/>
              <a:gd name="connsiteX1" fmla="*/ 1681162 w 3190875"/>
              <a:gd name="connsiteY1" fmla="*/ 723900 h 790575"/>
              <a:gd name="connsiteX2" fmla="*/ 2605087 w 3190875"/>
              <a:gd name="connsiteY2" fmla="*/ 128587 h 790575"/>
              <a:gd name="connsiteX3" fmla="*/ 3190875 w 3190875"/>
              <a:gd name="connsiteY3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790575">
                <a:moveTo>
                  <a:pt x="0" y="790575"/>
                </a:moveTo>
                <a:lnTo>
                  <a:pt x="1681162" y="723900"/>
                </a:lnTo>
                <a:cubicBezTo>
                  <a:pt x="2115343" y="613569"/>
                  <a:pt x="2353468" y="249237"/>
                  <a:pt x="2605087" y="128587"/>
                </a:cubicBezTo>
                <a:cubicBezTo>
                  <a:pt x="2856706" y="7937"/>
                  <a:pt x="3023790" y="3968"/>
                  <a:pt x="3190875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E15D3-17A9-4634-BE96-A4D8B8501C7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49338" y="2924944"/>
            <a:ext cx="5804" cy="17266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868011-FAAC-48CF-AAF1-DD33FEE5398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36304" y="2924944"/>
            <a:ext cx="0" cy="166000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AF2C61-AA7E-470F-861E-36863164615D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3369618" y="2924944"/>
            <a:ext cx="676399" cy="93610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4E701-41E9-4F7D-AD2D-1A0E60FE8424}"/>
              </a:ext>
            </a:extLst>
          </p:cNvPr>
          <p:cNvCxnSpPr/>
          <p:nvPr/>
        </p:nvCxnSpPr>
        <p:spPr>
          <a:xfrm flipV="1">
            <a:off x="921346" y="1796382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60483-4ED0-440A-BDD7-D6211F81F015}"/>
              </a:ext>
            </a:extLst>
          </p:cNvPr>
          <p:cNvCxnSpPr>
            <a:cxnSpLocks/>
          </p:cNvCxnSpPr>
          <p:nvPr/>
        </p:nvCxnSpPr>
        <p:spPr>
          <a:xfrm>
            <a:off x="921346" y="2804494"/>
            <a:ext cx="2376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9FCD39-4C10-45FB-A386-50E3083B6FD3}"/>
              </a:ext>
            </a:extLst>
          </p:cNvPr>
          <p:cNvCxnSpPr/>
          <p:nvPr/>
        </p:nvCxnSpPr>
        <p:spPr>
          <a:xfrm flipV="1">
            <a:off x="921346" y="4166591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30C6A5F-C1D2-471D-9FAA-AADE60617614}"/>
              </a:ext>
            </a:extLst>
          </p:cNvPr>
          <p:cNvSpPr/>
          <p:nvPr/>
        </p:nvSpPr>
        <p:spPr>
          <a:xfrm>
            <a:off x="922492" y="4320628"/>
            <a:ext cx="3083066" cy="833999"/>
          </a:xfrm>
          <a:custGeom>
            <a:avLst/>
            <a:gdLst>
              <a:gd name="connsiteX0" fmla="*/ 0 w 3083066"/>
              <a:gd name="connsiteY0" fmla="*/ 833999 h 833999"/>
              <a:gd name="connsiteX1" fmla="*/ 1618407 w 3083066"/>
              <a:gd name="connsiteY1" fmla="*/ 680250 h 833999"/>
              <a:gd name="connsiteX2" fmla="*/ 2354782 w 3083066"/>
              <a:gd name="connsiteY2" fmla="*/ 210912 h 833999"/>
              <a:gd name="connsiteX3" fmla="*/ 2832212 w 3083066"/>
              <a:gd name="connsiteY3" fmla="*/ 32887 h 833999"/>
              <a:gd name="connsiteX4" fmla="*/ 3083066 w 3083066"/>
              <a:gd name="connsiteY4" fmla="*/ 519 h 83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66" h="833999">
                <a:moveTo>
                  <a:pt x="0" y="833999"/>
                </a:moveTo>
                <a:cubicBezTo>
                  <a:pt x="612971" y="809048"/>
                  <a:pt x="1225943" y="784098"/>
                  <a:pt x="1618407" y="680250"/>
                </a:cubicBezTo>
                <a:cubicBezTo>
                  <a:pt x="2010871" y="576402"/>
                  <a:pt x="2152481" y="318806"/>
                  <a:pt x="2354782" y="210912"/>
                </a:cubicBezTo>
                <a:cubicBezTo>
                  <a:pt x="2557083" y="103018"/>
                  <a:pt x="2710831" y="67952"/>
                  <a:pt x="2832212" y="32887"/>
                </a:cubicBezTo>
                <a:cubicBezTo>
                  <a:pt x="2953593" y="-2179"/>
                  <a:pt x="3018329" y="-830"/>
                  <a:pt x="3083066" y="519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0ECD8-02F8-472D-8E7D-06DBF0408E95}"/>
              </a:ext>
            </a:extLst>
          </p:cNvPr>
          <p:cNvSpPr txBox="1"/>
          <p:nvPr/>
        </p:nvSpPr>
        <p:spPr>
          <a:xfrm>
            <a:off x="2944271" y="24436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EA6475-1D74-4B2C-81DC-389636EDB442}"/>
              </a:ext>
            </a:extLst>
          </p:cNvPr>
          <p:cNvSpPr txBox="1"/>
          <p:nvPr/>
        </p:nvSpPr>
        <p:spPr>
          <a:xfrm>
            <a:off x="993354" y="1652318"/>
            <a:ext cx="22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7C5F33-EE41-48E3-B825-819026C96B68}"/>
              </a:ext>
            </a:extLst>
          </p:cNvPr>
          <p:cNvSpPr txBox="1"/>
          <p:nvPr/>
        </p:nvSpPr>
        <p:spPr>
          <a:xfrm>
            <a:off x="3711937" y="39575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E1522-B731-4A5F-B7F8-27F4E3B385C2}"/>
              </a:ext>
            </a:extLst>
          </p:cNvPr>
          <p:cNvSpPr txBox="1"/>
          <p:nvPr/>
        </p:nvSpPr>
        <p:spPr>
          <a:xfrm>
            <a:off x="919123" y="3929197"/>
            <a:ext cx="22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F56A14-8732-4381-BF0A-9A03B4C0CDAF}"/>
              </a:ext>
            </a:extLst>
          </p:cNvPr>
          <p:cNvGrpSpPr/>
          <p:nvPr/>
        </p:nvGrpSpPr>
        <p:grpSpPr>
          <a:xfrm>
            <a:off x="6453829" y="2511754"/>
            <a:ext cx="717312" cy="1865356"/>
            <a:chOff x="6179315" y="2276872"/>
            <a:chExt cx="717312" cy="186535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67A124-66A5-49AD-9D87-7322EB69E5AA}"/>
                </a:ext>
              </a:extLst>
            </p:cNvPr>
            <p:cNvSpPr txBox="1"/>
            <p:nvPr/>
          </p:nvSpPr>
          <p:spPr>
            <a:xfrm>
              <a:off x="6179315" y="2276872"/>
              <a:ext cx="717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X, Y, Z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1AB68F-36D5-41A1-A1CD-FE8C84C1D07C}"/>
                </a:ext>
              </a:extLst>
            </p:cNvPr>
            <p:cNvSpPr txBox="1"/>
            <p:nvPr/>
          </p:nvSpPr>
          <p:spPr>
            <a:xfrm>
              <a:off x="6252444" y="3045207"/>
              <a:ext cx="571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U, V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BA3C75D5-7873-43F2-A187-89F975592C9F}"/>
                </a:ext>
              </a:extLst>
            </p:cNvPr>
            <p:cNvSpPr/>
            <p:nvPr/>
          </p:nvSpPr>
          <p:spPr>
            <a:xfrm>
              <a:off x="6430382" y="2713580"/>
              <a:ext cx="216021" cy="2642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833D8DC6-FA1E-4153-80AB-76BB3CF59E5E}"/>
                </a:ext>
              </a:extLst>
            </p:cNvPr>
            <p:cNvSpPr/>
            <p:nvPr/>
          </p:nvSpPr>
          <p:spPr>
            <a:xfrm>
              <a:off x="6430382" y="3453238"/>
              <a:ext cx="216021" cy="2642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0BBE23-B76E-4FAA-90E8-8CB62A2CEC40}"/>
                </a:ext>
              </a:extLst>
            </p:cNvPr>
            <p:cNvSpPr txBox="1"/>
            <p:nvPr/>
          </p:nvSpPr>
          <p:spPr>
            <a:xfrm>
              <a:off x="6179315" y="3772896"/>
              <a:ext cx="717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X, Y,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1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678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Advanced</a:t>
            </a:r>
            <a:r>
              <a:rPr lang="de-DE" sz="2400" dirty="0"/>
              <a:t> Mapping – Feature Points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7527A-7E2C-4E57-808F-EFD3EF4F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3" y="1628800"/>
            <a:ext cx="1171175" cy="44097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E7E3ED-09B9-42D4-9A92-8B1A753E1038}"/>
              </a:ext>
            </a:extLst>
          </p:cNvPr>
          <p:cNvSpPr txBox="1"/>
          <p:nvPr/>
        </p:nvSpPr>
        <p:spPr>
          <a:xfrm>
            <a:off x="921346" y="6160637"/>
            <a:ext cx="3096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Deep Spectral Descriptors: Learning the point-wise correspondence metric via Siamese deep neural networks, Z. Sun et al., 2018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FCAE3-A104-4DDE-8669-A2CFD0F6BB06}"/>
              </a:ext>
            </a:extLst>
          </p:cNvPr>
          <p:cNvSpPr txBox="1"/>
          <p:nvPr/>
        </p:nvSpPr>
        <p:spPr>
          <a:xfrm>
            <a:off x="4809778" y="3244334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through spectral descriptors</a:t>
            </a:r>
          </a:p>
        </p:txBody>
      </p:sp>
    </p:spTree>
    <p:extLst>
      <p:ext uri="{BB962C8B-B14F-4D97-AF65-F5344CB8AC3E}">
        <p14:creationId xmlns:p14="http://schemas.microsoft.com/office/powerpoint/2010/main" val="410752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3369618" y="2967335"/>
            <a:ext cx="26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Projection</a:t>
            </a:r>
            <a:r>
              <a:rPr lang="de-DE" sz="2400" dirty="0"/>
              <a:t>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1078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567297-B450-4AD5-9BFA-5B9564FCCEBB}"/>
              </a:ext>
            </a:extLst>
          </p:cNvPr>
          <p:cNvGrpSpPr/>
          <p:nvPr/>
        </p:nvGrpSpPr>
        <p:grpSpPr>
          <a:xfrm>
            <a:off x="5645517" y="2447358"/>
            <a:ext cx="3053178" cy="1828998"/>
            <a:chOff x="5241826" y="1685355"/>
            <a:chExt cx="3053178" cy="1828998"/>
          </a:xfrm>
        </p:grpSpPr>
        <p:sp>
          <p:nvSpPr>
            <p:cNvPr id="5" name="Freihandform 171">
              <a:extLst>
                <a:ext uri="{FF2B5EF4-FFF2-40B4-BE49-F238E27FC236}">
                  <a16:creationId xmlns:a16="http://schemas.microsoft.com/office/drawing/2014/main" id="{4955C28E-F2F6-4448-9A43-A468D82B0695}"/>
                </a:ext>
              </a:extLst>
            </p:cNvPr>
            <p:cNvSpPr/>
            <p:nvPr/>
          </p:nvSpPr>
          <p:spPr>
            <a:xfrm>
              <a:off x="5241826" y="2780928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r Verbinder 172">
              <a:extLst>
                <a:ext uri="{FF2B5EF4-FFF2-40B4-BE49-F238E27FC236}">
                  <a16:creationId xmlns:a16="http://schemas.microsoft.com/office/drawing/2014/main" id="{A457083C-0BC3-4EB9-825F-3DC9E33725A6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5241826" y="3268960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 173">
              <a:extLst>
                <a:ext uri="{FF2B5EF4-FFF2-40B4-BE49-F238E27FC236}">
                  <a16:creationId xmlns:a16="http://schemas.microsoft.com/office/drawing/2014/main" id="{1D2F8EEF-56B8-4AC5-A465-88571132758B}"/>
                </a:ext>
              </a:extLst>
            </p:cNvPr>
            <p:cNvSpPr/>
            <p:nvPr/>
          </p:nvSpPr>
          <p:spPr>
            <a:xfrm>
              <a:off x="5518051" y="2209428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 174">
              <a:extLst>
                <a:ext uri="{FF2B5EF4-FFF2-40B4-BE49-F238E27FC236}">
                  <a16:creationId xmlns:a16="http://schemas.microsoft.com/office/drawing/2014/main" id="{FA1D2913-1664-4F3F-8B51-22131E613BE8}"/>
                </a:ext>
              </a:extLst>
            </p:cNvPr>
            <p:cNvSpPr/>
            <p:nvPr/>
          </p:nvSpPr>
          <p:spPr>
            <a:xfrm>
              <a:off x="7988127" y="1685355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175">
              <a:extLst>
                <a:ext uri="{FF2B5EF4-FFF2-40B4-BE49-F238E27FC236}">
                  <a16:creationId xmlns:a16="http://schemas.microsoft.com/office/drawing/2014/main" id="{7D79DAB8-3E0B-4681-927E-914738BB2B80}"/>
                </a:ext>
              </a:extLst>
            </p:cNvPr>
            <p:cNvSpPr/>
            <p:nvPr/>
          </p:nvSpPr>
          <p:spPr>
            <a:xfrm rot="-1440000">
              <a:off x="5820941" y="2780971"/>
              <a:ext cx="784473" cy="216024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ihandform 176">
              <a:extLst>
                <a:ext uri="{FF2B5EF4-FFF2-40B4-BE49-F238E27FC236}">
                  <a16:creationId xmlns:a16="http://schemas.microsoft.com/office/drawing/2014/main" id="{0BAD50D2-00F2-4996-A4A5-CD7FD0F1704E}"/>
                </a:ext>
              </a:extLst>
            </p:cNvPr>
            <p:cNvSpPr/>
            <p:nvPr/>
          </p:nvSpPr>
          <p:spPr>
            <a:xfrm>
              <a:off x="6270526" y="1780803"/>
              <a:ext cx="949248" cy="497578"/>
            </a:xfrm>
            <a:custGeom>
              <a:avLst/>
              <a:gdLst>
                <a:gd name="connsiteX0" fmla="*/ 800100 w 949248"/>
                <a:gd name="connsiteY0" fmla="*/ 0 h 497578"/>
                <a:gd name="connsiteX1" fmla="*/ 923925 w 949248"/>
                <a:gd name="connsiteY1" fmla="*/ 276225 h 497578"/>
                <a:gd name="connsiteX2" fmla="*/ 361950 w 949248"/>
                <a:gd name="connsiteY2" fmla="*/ 495300 h 497578"/>
                <a:gd name="connsiteX3" fmla="*/ 0 w 949248"/>
                <a:gd name="connsiteY3" fmla="*/ 371475 h 49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248" h="497578">
                  <a:moveTo>
                    <a:pt x="800100" y="0"/>
                  </a:moveTo>
                  <a:cubicBezTo>
                    <a:pt x="898525" y="96837"/>
                    <a:pt x="996950" y="193675"/>
                    <a:pt x="923925" y="276225"/>
                  </a:cubicBezTo>
                  <a:cubicBezTo>
                    <a:pt x="850900" y="358775"/>
                    <a:pt x="515938" y="479425"/>
                    <a:pt x="361950" y="495300"/>
                  </a:cubicBezTo>
                  <a:cubicBezTo>
                    <a:pt x="207962" y="511175"/>
                    <a:pt x="103981" y="441325"/>
                    <a:pt x="0" y="371475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 177">
              <a:extLst>
                <a:ext uri="{FF2B5EF4-FFF2-40B4-BE49-F238E27FC236}">
                  <a16:creationId xmlns:a16="http://schemas.microsoft.com/office/drawing/2014/main" id="{94774ECF-7510-4092-B8D0-5FEBE806D1A3}"/>
                </a:ext>
              </a:extLst>
            </p:cNvPr>
            <p:cNvSpPr/>
            <p:nvPr/>
          </p:nvSpPr>
          <p:spPr>
            <a:xfrm>
              <a:off x="5279926" y="2152278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78">
              <a:extLst>
                <a:ext uri="{FF2B5EF4-FFF2-40B4-BE49-F238E27FC236}">
                  <a16:creationId xmlns:a16="http://schemas.microsoft.com/office/drawing/2014/main" id="{67BB2898-BAA8-4C15-9D26-64452E6B7B97}"/>
                </a:ext>
              </a:extLst>
            </p:cNvPr>
            <p:cNvSpPr/>
            <p:nvPr/>
          </p:nvSpPr>
          <p:spPr>
            <a:xfrm>
              <a:off x="7089676" y="1685553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 179">
              <a:extLst>
                <a:ext uri="{FF2B5EF4-FFF2-40B4-BE49-F238E27FC236}">
                  <a16:creationId xmlns:a16="http://schemas.microsoft.com/office/drawing/2014/main" id="{27FF10F4-AF17-468C-AB86-C39D483898C0}"/>
                </a:ext>
              </a:extLst>
            </p:cNvPr>
            <p:cNvSpPr/>
            <p:nvPr/>
          </p:nvSpPr>
          <p:spPr>
            <a:xfrm>
              <a:off x="6080026" y="1895103"/>
              <a:ext cx="1388753" cy="631650"/>
            </a:xfrm>
            <a:custGeom>
              <a:avLst/>
              <a:gdLst>
                <a:gd name="connsiteX0" fmla="*/ 0 w 1388753"/>
                <a:gd name="connsiteY0" fmla="*/ 523875 h 631650"/>
                <a:gd name="connsiteX1" fmla="*/ 466725 w 1388753"/>
                <a:gd name="connsiteY1" fmla="*/ 619125 h 631650"/>
                <a:gd name="connsiteX2" fmla="*/ 1304925 w 1388753"/>
                <a:gd name="connsiteY2" fmla="*/ 276225 h 631650"/>
                <a:gd name="connsiteX3" fmla="*/ 1314450 w 1388753"/>
                <a:gd name="connsiteY3" fmla="*/ 0 h 63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753" h="631650">
                  <a:moveTo>
                    <a:pt x="0" y="523875"/>
                  </a:moveTo>
                  <a:cubicBezTo>
                    <a:pt x="124619" y="592137"/>
                    <a:pt x="249238" y="660400"/>
                    <a:pt x="466725" y="619125"/>
                  </a:cubicBezTo>
                  <a:cubicBezTo>
                    <a:pt x="684212" y="577850"/>
                    <a:pt x="1163638" y="379412"/>
                    <a:pt x="1304925" y="276225"/>
                  </a:cubicBezTo>
                  <a:cubicBezTo>
                    <a:pt x="1446212" y="173038"/>
                    <a:pt x="1380331" y="86519"/>
                    <a:pt x="13144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80">
              <a:extLst>
                <a:ext uri="{FF2B5EF4-FFF2-40B4-BE49-F238E27FC236}">
                  <a16:creationId xmlns:a16="http://schemas.microsoft.com/office/drawing/2014/main" id="{01E0B55B-63BC-4173-8B02-A0B974F3B21A}"/>
                </a:ext>
              </a:extLst>
            </p:cNvPr>
            <p:cNvSpPr/>
            <p:nvPr/>
          </p:nvSpPr>
          <p:spPr>
            <a:xfrm>
              <a:off x="5775226" y="2580903"/>
              <a:ext cx="295275" cy="247650"/>
            </a:xfrm>
            <a:custGeom>
              <a:avLst/>
              <a:gdLst>
                <a:gd name="connsiteX0" fmla="*/ 0 w 295275"/>
                <a:gd name="connsiteY0" fmla="*/ 0 h 247650"/>
                <a:gd name="connsiteX1" fmla="*/ 238125 w 295275"/>
                <a:gd name="connsiteY1" fmla="*/ 104775 h 247650"/>
                <a:gd name="connsiteX2" fmla="*/ 295275 w 295275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247650">
                  <a:moveTo>
                    <a:pt x="0" y="0"/>
                  </a:moveTo>
                  <a:cubicBezTo>
                    <a:pt x="94456" y="31750"/>
                    <a:pt x="188913" y="63500"/>
                    <a:pt x="238125" y="104775"/>
                  </a:cubicBezTo>
                  <a:cubicBezTo>
                    <a:pt x="287337" y="146050"/>
                    <a:pt x="291306" y="196850"/>
                    <a:pt x="295275" y="24765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81">
              <a:extLst>
                <a:ext uri="{FF2B5EF4-FFF2-40B4-BE49-F238E27FC236}">
                  <a16:creationId xmlns:a16="http://schemas.microsoft.com/office/drawing/2014/main" id="{706F89CC-4BC8-4EDA-B8BA-F2F943855EA6}"/>
                </a:ext>
              </a:extLst>
            </p:cNvPr>
            <p:cNvSpPr/>
            <p:nvPr/>
          </p:nvSpPr>
          <p:spPr>
            <a:xfrm>
              <a:off x="6146701" y="3009528"/>
              <a:ext cx="0" cy="190500"/>
            </a:xfrm>
            <a:custGeom>
              <a:avLst/>
              <a:gdLst>
                <a:gd name="connsiteX0" fmla="*/ 0 w 0"/>
                <a:gd name="connsiteY0" fmla="*/ 0 h 190500"/>
                <a:gd name="connsiteX1" fmla="*/ 0 w 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82">
              <a:extLst>
                <a:ext uri="{FF2B5EF4-FFF2-40B4-BE49-F238E27FC236}">
                  <a16:creationId xmlns:a16="http://schemas.microsoft.com/office/drawing/2014/main" id="{20E05097-AB3C-4507-867E-0C6A482B4E7F}"/>
                </a:ext>
              </a:extLst>
            </p:cNvPr>
            <p:cNvSpPr/>
            <p:nvPr/>
          </p:nvSpPr>
          <p:spPr>
            <a:xfrm>
              <a:off x="7718326" y="1771278"/>
              <a:ext cx="283197" cy="542925"/>
            </a:xfrm>
            <a:custGeom>
              <a:avLst/>
              <a:gdLst>
                <a:gd name="connsiteX0" fmla="*/ 0 w 283197"/>
                <a:gd name="connsiteY0" fmla="*/ 0 h 542925"/>
                <a:gd name="connsiteX1" fmla="*/ 247650 w 283197"/>
                <a:gd name="connsiteY1" fmla="*/ 142875 h 542925"/>
                <a:gd name="connsiteX2" fmla="*/ 276225 w 283197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197" h="542925">
                  <a:moveTo>
                    <a:pt x="0" y="0"/>
                  </a:moveTo>
                  <a:cubicBezTo>
                    <a:pt x="100806" y="26194"/>
                    <a:pt x="201613" y="52388"/>
                    <a:pt x="247650" y="142875"/>
                  </a:cubicBezTo>
                  <a:cubicBezTo>
                    <a:pt x="293688" y="233363"/>
                    <a:pt x="284956" y="388144"/>
                    <a:pt x="276225" y="542925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E3F33-503B-4AB0-B84E-C30D66798029}"/>
              </a:ext>
            </a:extLst>
          </p:cNvPr>
          <p:cNvGrpSpPr/>
          <p:nvPr/>
        </p:nvGrpSpPr>
        <p:grpSpPr>
          <a:xfrm>
            <a:off x="1334916" y="2478276"/>
            <a:ext cx="3091278" cy="1828998"/>
            <a:chOff x="1358792" y="3914293"/>
            <a:chExt cx="3091278" cy="1828998"/>
          </a:xfrm>
        </p:grpSpPr>
        <p:sp>
          <p:nvSpPr>
            <p:cNvPr id="18" name="Freihandform 183">
              <a:extLst>
                <a:ext uri="{FF2B5EF4-FFF2-40B4-BE49-F238E27FC236}">
                  <a16:creationId xmlns:a16="http://schemas.microsoft.com/office/drawing/2014/main" id="{D2B3B3B4-907D-40BA-B9B8-2FF1A6D5BCD3}"/>
                </a:ext>
              </a:extLst>
            </p:cNvPr>
            <p:cNvSpPr/>
            <p:nvPr/>
          </p:nvSpPr>
          <p:spPr>
            <a:xfrm>
              <a:off x="1396892" y="5009866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 dirty="0"/>
            </a:p>
          </p:txBody>
        </p:sp>
        <p:cxnSp>
          <p:nvCxnSpPr>
            <p:cNvPr id="19" name="Gerader Verbinder 184">
              <a:extLst>
                <a:ext uri="{FF2B5EF4-FFF2-40B4-BE49-F238E27FC236}">
                  <a16:creationId xmlns:a16="http://schemas.microsoft.com/office/drawing/2014/main" id="{2070C645-0C68-489A-B586-0DC576C36219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1396892" y="5497898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ihandform 185">
              <a:extLst>
                <a:ext uri="{FF2B5EF4-FFF2-40B4-BE49-F238E27FC236}">
                  <a16:creationId xmlns:a16="http://schemas.microsoft.com/office/drawing/2014/main" id="{29163C81-B6D3-4FD1-910A-09E155F6D749}"/>
                </a:ext>
              </a:extLst>
            </p:cNvPr>
            <p:cNvSpPr/>
            <p:nvPr/>
          </p:nvSpPr>
          <p:spPr>
            <a:xfrm>
              <a:off x="1673117" y="4438366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1" name="Freihandform 186">
              <a:extLst>
                <a:ext uri="{FF2B5EF4-FFF2-40B4-BE49-F238E27FC236}">
                  <a16:creationId xmlns:a16="http://schemas.microsoft.com/office/drawing/2014/main" id="{0B612269-C977-4DF5-BF7E-7840CF6E773C}"/>
                </a:ext>
              </a:extLst>
            </p:cNvPr>
            <p:cNvSpPr/>
            <p:nvPr/>
          </p:nvSpPr>
          <p:spPr>
            <a:xfrm>
              <a:off x="4143193" y="3914293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2" name="Freihandform 187">
              <a:extLst>
                <a:ext uri="{FF2B5EF4-FFF2-40B4-BE49-F238E27FC236}">
                  <a16:creationId xmlns:a16="http://schemas.microsoft.com/office/drawing/2014/main" id="{806C2B0D-AB84-4E65-91A2-A5C9AFBD76CB}"/>
                </a:ext>
              </a:extLst>
            </p:cNvPr>
            <p:cNvSpPr/>
            <p:nvPr/>
          </p:nvSpPr>
          <p:spPr>
            <a:xfrm>
              <a:off x="1434992" y="4381216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3" name="Freihandform 188">
              <a:extLst>
                <a:ext uri="{FF2B5EF4-FFF2-40B4-BE49-F238E27FC236}">
                  <a16:creationId xmlns:a16="http://schemas.microsoft.com/office/drawing/2014/main" id="{E83A9F37-F6AA-44EC-A472-BBA4C30E0A6F}"/>
                </a:ext>
              </a:extLst>
            </p:cNvPr>
            <p:cNvSpPr/>
            <p:nvPr/>
          </p:nvSpPr>
          <p:spPr>
            <a:xfrm>
              <a:off x="3244742" y="3914491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4" name="Ellipse 189">
              <a:extLst>
                <a:ext uri="{FF2B5EF4-FFF2-40B4-BE49-F238E27FC236}">
                  <a16:creationId xmlns:a16="http://schemas.microsoft.com/office/drawing/2014/main" id="{15E1F605-D2F4-424F-BFD9-8751D11E6B09}"/>
                </a:ext>
              </a:extLst>
            </p:cNvPr>
            <p:cNvSpPr/>
            <p:nvPr/>
          </p:nvSpPr>
          <p:spPr>
            <a:xfrm rot="5400000">
              <a:off x="3543125" y="43282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190">
              <a:extLst>
                <a:ext uri="{FF2B5EF4-FFF2-40B4-BE49-F238E27FC236}">
                  <a16:creationId xmlns:a16="http://schemas.microsoft.com/office/drawing/2014/main" id="{C334CC49-09AF-4AC3-B5E6-CE4AA2F41723}"/>
                </a:ext>
              </a:extLst>
            </p:cNvPr>
            <p:cNvSpPr/>
            <p:nvPr/>
          </p:nvSpPr>
          <p:spPr>
            <a:xfrm rot="5400000">
              <a:off x="3862839" y="42058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6" name="Freihandform 192">
              <a:extLst>
                <a:ext uri="{FF2B5EF4-FFF2-40B4-BE49-F238E27FC236}">
                  <a16:creationId xmlns:a16="http://schemas.microsoft.com/office/drawing/2014/main" id="{101627E8-B612-4F41-8BAB-EDC620D5CE7A}"/>
                </a:ext>
              </a:extLst>
            </p:cNvPr>
            <p:cNvSpPr/>
            <p:nvPr/>
          </p:nvSpPr>
          <p:spPr>
            <a:xfrm>
              <a:off x="2429638" y="4009741"/>
              <a:ext cx="819150" cy="371475"/>
            </a:xfrm>
            <a:custGeom>
              <a:avLst/>
              <a:gdLst>
                <a:gd name="connsiteX0" fmla="*/ 0 w 819150"/>
                <a:gd name="connsiteY0" fmla="*/ 371475 h 371475"/>
                <a:gd name="connsiteX1" fmla="*/ 609600 w 819150"/>
                <a:gd name="connsiteY1" fmla="*/ 285750 h 371475"/>
                <a:gd name="connsiteX2" fmla="*/ 819150 w 819150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371475">
                  <a:moveTo>
                    <a:pt x="0" y="371475"/>
                  </a:moveTo>
                  <a:cubicBezTo>
                    <a:pt x="236537" y="359568"/>
                    <a:pt x="473075" y="347662"/>
                    <a:pt x="609600" y="285750"/>
                  </a:cubicBezTo>
                  <a:cubicBezTo>
                    <a:pt x="746125" y="223838"/>
                    <a:pt x="782637" y="111919"/>
                    <a:pt x="81915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7" name="Freihandform 193">
              <a:extLst>
                <a:ext uri="{FF2B5EF4-FFF2-40B4-BE49-F238E27FC236}">
                  <a16:creationId xmlns:a16="http://schemas.microsoft.com/office/drawing/2014/main" id="{0D826052-2CF4-4FA1-A6FC-5E4F549697DF}"/>
                </a:ext>
              </a:extLst>
            </p:cNvPr>
            <p:cNvSpPr/>
            <p:nvPr/>
          </p:nvSpPr>
          <p:spPr>
            <a:xfrm>
              <a:off x="2244236" y="4109397"/>
              <a:ext cx="1238250" cy="536679"/>
            </a:xfrm>
            <a:custGeom>
              <a:avLst/>
              <a:gdLst>
                <a:gd name="connsiteX0" fmla="*/ 0 w 1238250"/>
                <a:gd name="connsiteY0" fmla="*/ 533400 h 536679"/>
                <a:gd name="connsiteX1" fmla="*/ 1000125 w 1238250"/>
                <a:gd name="connsiteY1" fmla="*/ 457200 h 536679"/>
                <a:gd name="connsiteX2" fmla="*/ 1238250 w 1238250"/>
                <a:gd name="connsiteY2" fmla="*/ 0 h 53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0" h="536679">
                  <a:moveTo>
                    <a:pt x="0" y="533400"/>
                  </a:moveTo>
                  <a:cubicBezTo>
                    <a:pt x="396875" y="539750"/>
                    <a:pt x="793750" y="546100"/>
                    <a:pt x="1000125" y="457200"/>
                  </a:cubicBezTo>
                  <a:cubicBezTo>
                    <a:pt x="1206500" y="368300"/>
                    <a:pt x="1222375" y="184150"/>
                    <a:pt x="12382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BD1A0B-E737-42C1-8A7C-B508839B3043}"/>
                </a:ext>
              </a:extLst>
            </p:cNvPr>
            <p:cNvCxnSpPr/>
            <p:nvPr/>
          </p:nvCxnSpPr>
          <p:spPr>
            <a:xfrm flipH="1" flipV="1">
              <a:off x="1358792" y="5366060"/>
              <a:ext cx="411380" cy="72008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56BC8F-5C91-48BE-A26C-A2B482AC2BA3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1358792" y="5209891"/>
              <a:ext cx="371475" cy="156169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5A0A7D-F7F3-4076-9777-6E253ED3B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85" y="4191238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04BB0A-71A7-4D64-BF49-723FC197F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544" y="4326487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8FC85C-3C8E-4B2D-927F-230D2B8014D6}"/>
              </a:ext>
            </a:extLst>
          </p:cNvPr>
          <p:cNvCxnSpPr>
            <a:cxnSpLocks/>
          </p:cNvCxnSpPr>
          <p:nvPr/>
        </p:nvCxnSpPr>
        <p:spPr>
          <a:xfrm flipV="1">
            <a:off x="1530322" y="2740254"/>
            <a:ext cx="2799341" cy="123913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540354-B343-4B1D-A9E6-968E81DD997B}"/>
              </a:ext>
            </a:extLst>
          </p:cNvPr>
          <p:cNvCxnSpPr>
            <a:cxnSpLocks/>
          </p:cNvCxnSpPr>
          <p:nvPr/>
        </p:nvCxnSpPr>
        <p:spPr>
          <a:xfrm flipV="1">
            <a:off x="5853646" y="2693953"/>
            <a:ext cx="2758843" cy="1259412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39F546-F86C-4650-81A3-4F07EDF7516D}"/>
              </a:ext>
            </a:extLst>
          </p:cNvPr>
          <p:cNvSpPr txBox="1"/>
          <p:nvPr/>
        </p:nvSpPr>
        <p:spPr>
          <a:xfrm>
            <a:off x="3140879" y="5093290"/>
            <a:ext cx="500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Put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Average results along line </a:t>
            </a:r>
            <a:r>
              <a:rPr lang="en-US" dirty="0">
                <a:sym typeface="Wingdings" panose="05000000000000000000" pitchFamily="2" charset="2"/>
              </a:rPr>
              <a:t> function along line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14BFF3-179E-4AB1-8D66-5D60217DE6C6}"/>
              </a:ext>
            </a:extLst>
          </p:cNvPr>
          <p:cNvSpPr txBox="1"/>
          <p:nvPr/>
        </p:nvSpPr>
        <p:spPr>
          <a:xfrm>
            <a:off x="707435" y="1077109"/>
            <a:ext cx="361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</a:t>
            </a:r>
            <a:r>
              <a:rPr lang="de-DE" sz="2800" dirty="0" err="1"/>
              <a:t>Projection</a:t>
            </a:r>
            <a:r>
              <a:rPr lang="de-DE" sz="2800" dirty="0"/>
              <a:t> Method</a:t>
            </a:r>
            <a:endParaRPr lang="en-US" sz="28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C099DB-2EB6-427F-A8C0-80C1D39C9DD8}"/>
              </a:ext>
            </a:extLst>
          </p:cNvPr>
          <p:cNvCxnSpPr/>
          <p:nvPr/>
        </p:nvCxnSpPr>
        <p:spPr>
          <a:xfrm flipV="1">
            <a:off x="5853646" y="3002349"/>
            <a:ext cx="0" cy="906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2C531E1-BF21-4878-A4F2-82A577C93A5A}"/>
              </a:ext>
            </a:extLst>
          </p:cNvPr>
          <p:cNvSpPr/>
          <p:nvPr/>
        </p:nvSpPr>
        <p:spPr>
          <a:xfrm>
            <a:off x="5876925" y="2405882"/>
            <a:ext cx="2705100" cy="1000617"/>
          </a:xfrm>
          <a:custGeom>
            <a:avLst/>
            <a:gdLst>
              <a:gd name="connsiteX0" fmla="*/ 0 w 2705100"/>
              <a:gd name="connsiteY0" fmla="*/ 870718 h 1000617"/>
              <a:gd name="connsiteX1" fmla="*/ 609600 w 2705100"/>
              <a:gd name="connsiteY1" fmla="*/ 985018 h 1000617"/>
              <a:gd name="connsiteX2" fmla="*/ 1390650 w 2705100"/>
              <a:gd name="connsiteY2" fmla="*/ 565918 h 1000617"/>
              <a:gd name="connsiteX3" fmla="*/ 1704975 w 2705100"/>
              <a:gd name="connsiteY3" fmla="*/ 642118 h 1000617"/>
              <a:gd name="connsiteX4" fmla="*/ 1800225 w 2705100"/>
              <a:gd name="connsiteY4" fmla="*/ 3943 h 1000617"/>
              <a:gd name="connsiteX5" fmla="*/ 2171700 w 2705100"/>
              <a:gd name="connsiteY5" fmla="*/ 365893 h 1000617"/>
              <a:gd name="connsiteX6" fmla="*/ 2705100 w 2705100"/>
              <a:gd name="connsiteY6" fmla="*/ 223018 h 100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1000617">
                <a:moveTo>
                  <a:pt x="0" y="870718"/>
                </a:moveTo>
                <a:cubicBezTo>
                  <a:pt x="188912" y="953268"/>
                  <a:pt x="377825" y="1035818"/>
                  <a:pt x="609600" y="985018"/>
                </a:cubicBezTo>
                <a:cubicBezTo>
                  <a:pt x="841375" y="934218"/>
                  <a:pt x="1208088" y="623068"/>
                  <a:pt x="1390650" y="565918"/>
                </a:cubicBezTo>
                <a:cubicBezTo>
                  <a:pt x="1573212" y="508768"/>
                  <a:pt x="1636713" y="735780"/>
                  <a:pt x="1704975" y="642118"/>
                </a:cubicBezTo>
                <a:cubicBezTo>
                  <a:pt x="1773238" y="548455"/>
                  <a:pt x="1722438" y="49980"/>
                  <a:pt x="1800225" y="3943"/>
                </a:cubicBezTo>
                <a:cubicBezTo>
                  <a:pt x="1878013" y="-42095"/>
                  <a:pt x="2020888" y="329381"/>
                  <a:pt x="2171700" y="365893"/>
                </a:cubicBezTo>
                <a:cubicBezTo>
                  <a:pt x="2322512" y="402405"/>
                  <a:pt x="2513806" y="312711"/>
                  <a:pt x="2705100" y="223018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9369BF-C1EA-4CA6-A69D-A270A3F1931C}"/>
              </a:ext>
            </a:extLst>
          </p:cNvPr>
          <p:cNvSpPr txBox="1"/>
          <p:nvPr/>
        </p:nvSpPr>
        <p:spPr>
          <a:xfrm>
            <a:off x="5420149" y="2657350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0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614BFF3-179E-4AB1-8D66-5D60217DE6C6}"/>
              </a:ext>
            </a:extLst>
          </p:cNvPr>
          <p:cNvSpPr txBox="1"/>
          <p:nvPr/>
        </p:nvSpPr>
        <p:spPr>
          <a:xfrm>
            <a:off x="707435" y="1077109"/>
            <a:ext cx="361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</a:t>
            </a:r>
            <a:r>
              <a:rPr lang="de-DE" sz="2800" dirty="0" err="1"/>
              <a:t>Projection</a:t>
            </a:r>
            <a:r>
              <a:rPr lang="de-DE" sz="2800" dirty="0"/>
              <a:t> Method</a:t>
            </a:r>
            <a:endParaRPr lang="en-US" sz="2800" dirty="0"/>
          </a:p>
        </p:txBody>
      </p:sp>
      <p:pic>
        <p:nvPicPr>
          <p:cNvPr id="37" name="Grafik 6">
            <a:extLst>
              <a:ext uri="{FF2B5EF4-FFF2-40B4-BE49-F238E27FC236}">
                <a16:creationId xmlns:a16="http://schemas.microsoft.com/office/drawing/2014/main" id="{469C0088-F831-4414-AD32-99B0163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46" y="2348880"/>
            <a:ext cx="3549581" cy="257196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38" name="Grafik 30">
            <a:extLst>
              <a:ext uri="{FF2B5EF4-FFF2-40B4-BE49-F238E27FC236}">
                <a16:creationId xmlns:a16="http://schemas.microsoft.com/office/drawing/2014/main" id="{6B1549F2-DAFC-4ED7-8C96-DE43C2F20B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6" y="2348880"/>
            <a:ext cx="4896544" cy="257196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73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614BFF3-179E-4AB1-8D66-5D60217DE6C6}"/>
              </a:ext>
            </a:extLst>
          </p:cNvPr>
          <p:cNvSpPr txBox="1"/>
          <p:nvPr/>
        </p:nvSpPr>
        <p:spPr>
          <a:xfrm>
            <a:off x="707435" y="1077109"/>
            <a:ext cx="361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</a:t>
            </a:r>
            <a:r>
              <a:rPr lang="de-DE" sz="2800" dirty="0" err="1"/>
              <a:t>Projection</a:t>
            </a:r>
            <a:r>
              <a:rPr lang="de-DE" sz="2800" dirty="0"/>
              <a:t> Method</a:t>
            </a:r>
            <a:endParaRPr lang="en-US" sz="2800" dirty="0"/>
          </a:p>
        </p:txBody>
      </p:sp>
      <p:pic>
        <p:nvPicPr>
          <p:cNvPr id="33" name="Grafik 47">
            <a:extLst>
              <a:ext uri="{FF2B5EF4-FFF2-40B4-BE49-F238E27FC236}">
                <a16:creationId xmlns:a16="http://schemas.microsoft.com/office/drawing/2014/main" id="{7D00E141-BCC4-4536-85F5-43225A0B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53" y="4795085"/>
            <a:ext cx="3756341" cy="1686630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F861440F-C148-4C3E-863A-E6FF796E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733" y="2054339"/>
            <a:ext cx="4008122" cy="2937306"/>
          </a:xfrm>
          <a:prstGeom prst="rect">
            <a:avLst/>
          </a:prstGeom>
          <a:noFill/>
          <a:ln w="15875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erader Verbinder 58">
            <a:extLst>
              <a:ext uri="{FF2B5EF4-FFF2-40B4-BE49-F238E27FC236}">
                <a16:creationId xmlns:a16="http://schemas.microsoft.com/office/drawing/2014/main" id="{B8305E14-E41C-46FB-82ED-5FD7BC4B9861}"/>
              </a:ext>
            </a:extLst>
          </p:cNvPr>
          <p:cNvCxnSpPr/>
          <p:nvPr/>
        </p:nvCxnSpPr>
        <p:spPr>
          <a:xfrm flipH="1">
            <a:off x="5077270" y="2353358"/>
            <a:ext cx="6572" cy="2376264"/>
          </a:xfrm>
          <a:prstGeom prst="line">
            <a:avLst/>
          </a:prstGeom>
          <a:ln w="22225" cmpd="sng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14">
                <a:extLst>
                  <a:ext uri="{FF2B5EF4-FFF2-40B4-BE49-F238E27FC236}">
                    <a16:creationId xmlns:a16="http://schemas.microsoft.com/office/drawing/2014/main" id="{9D61AB70-18D5-4DE2-B739-65AFA909CAC0}"/>
                  </a:ext>
                </a:extLst>
              </p:cNvPr>
              <p:cNvSpPr txBox="1"/>
              <p:nvPr/>
            </p:nvSpPr>
            <p:spPr>
              <a:xfrm>
                <a:off x="2896853" y="4979590"/>
                <a:ext cx="9704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feld 14">
                <a:extLst>
                  <a:ext uri="{FF2B5EF4-FFF2-40B4-BE49-F238E27FC236}">
                    <a16:creationId xmlns:a16="http://schemas.microsoft.com/office/drawing/2014/main" id="{9D61AB70-18D5-4DE2-B739-65AFA909C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853" y="4979590"/>
                <a:ext cx="97045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29">
                <a:extLst>
                  <a:ext uri="{FF2B5EF4-FFF2-40B4-BE49-F238E27FC236}">
                    <a16:creationId xmlns:a16="http://schemas.microsoft.com/office/drawing/2014/main" id="{7704FD81-87FB-4E2B-92FA-D9E9B1634744}"/>
                  </a:ext>
                </a:extLst>
              </p:cNvPr>
              <p:cNvSpPr txBox="1"/>
              <p:nvPr/>
            </p:nvSpPr>
            <p:spPr>
              <a:xfrm>
                <a:off x="5627968" y="5341242"/>
                <a:ext cx="97045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feld 29">
                <a:extLst>
                  <a:ext uri="{FF2B5EF4-FFF2-40B4-BE49-F238E27FC236}">
                    <a16:creationId xmlns:a16="http://schemas.microsoft.com/office/drawing/2014/main" id="{7704FD81-87FB-4E2B-92FA-D9E9B1634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68" y="5341242"/>
                <a:ext cx="9704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Gerader Verbinder 21">
            <a:extLst>
              <a:ext uri="{FF2B5EF4-FFF2-40B4-BE49-F238E27FC236}">
                <a16:creationId xmlns:a16="http://schemas.microsoft.com/office/drawing/2014/main" id="{F30754BA-C108-4916-A1DB-ED9529E08ACA}"/>
              </a:ext>
            </a:extLst>
          </p:cNvPr>
          <p:cNvCxnSpPr/>
          <p:nvPr/>
        </p:nvCxnSpPr>
        <p:spPr>
          <a:xfrm flipV="1">
            <a:off x="3863752" y="2353358"/>
            <a:ext cx="0" cy="2339269"/>
          </a:xfrm>
          <a:prstGeom prst="line">
            <a:avLst/>
          </a:prstGeom>
          <a:ln w="22225" cmpd="sng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36">
            <a:extLst>
              <a:ext uri="{FF2B5EF4-FFF2-40B4-BE49-F238E27FC236}">
                <a16:creationId xmlns:a16="http://schemas.microsoft.com/office/drawing/2014/main" id="{91CCD657-A9A7-4A86-966F-22C1D35664EA}"/>
              </a:ext>
            </a:extLst>
          </p:cNvPr>
          <p:cNvCxnSpPr/>
          <p:nvPr/>
        </p:nvCxnSpPr>
        <p:spPr>
          <a:xfrm flipV="1">
            <a:off x="6096000" y="2368202"/>
            <a:ext cx="0" cy="2324425"/>
          </a:xfrm>
          <a:prstGeom prst="line">
            <a:avLst/>
          </a:prstGeom>
          <a:ln w="22225" cmpd="sng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39">
            <a:extLst>
              <a:ext uri="{FF2B5EF4-FFF2-40B4-BE49-F238E27FC236}">
                <a16:creationId xmlns:a16="http://schemas.microsoft.com/office/drawing/2014/main" id="{3F70E986-7982-4B8C-AC99-21217B7302A5}"/>
              </a:ext>
            </a:extLst>
          </p:cNvPr>
          <p:cNvCxnSpPr/>
          <p:nvPr/>
        </p:nvCxnSpPr>
        <p:spPr>
          <a:xfrm flipV="1">
            <a:off x="3860234" y="4692630"/>
            <a:ext cx="3521" cy="854794"/>
          </a:xfrm>
          <a:prstGeom prst="line">
            <a:avLst/>
          </a:prstGeom>
          <a:ln w="22225" cmpd="sng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42">
            <a:extLst>
              <a:ext uri="{FF2B5EF4-FFF2-40B4-BE49-F238E27FC236}">
                <a16:creationId xmlns:a16="http://schemas.microsoft.com/office/drawing/2014/main" id="{ABE9EE12-D265-4426-B78C-5FFC070C1445}"/>
              </a:ext>
            </a:extLst>
          </p:cNvPr>
          <p:cNvCxnSpPr/>
          <p:nvPr/>
        </p:nvCxnSpPr>
        <p:spPr>
          <a:xfrm flipH="1" flipV="1">
            <a:off x="6093510" y="4723627"/>
            <a:ext cx="805306" cy="1235231"/>
          </a:xfrm>
          <a:prstGeom prst="line">
            <a:avLst/>
          </a:prstGeom>
          <a:ln w="22225" cmpd="sng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614BFF3-179E-4AB1-8D66-5D60217DE6C6}"/>
              </a:ext>
            </a:extLst>
          </p:cNvPr>
          <p:cNvSpPr txBox="1"/>
          <p:nvPr/>
        </p:nvSpPr>
        <p:spPr>
          <a:xfrm>
            <a:off x="707435" y="1077109"/>
            <a:ext cx="3610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</a:t>
            </a:r>
            <a:r>
              <a:rPr lang="de-DE" sz="2800" dirty="0" err="1"/>
              <a:t>Projection</a:t>
            </a:r>
            <a:r>
              <a:rPr lang="de-DE" sz="2800" dirty="0"/>
              <a:t> Method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69">
                <a:extLst>
                  <a:ext uri="{FF2B5EF4-FFF2-40B4-BE49-F238E27FC236}">
                    <a16:creationId xmlns:a16="http://schemas.microsoft.com/office/drawing/2014/main" id="{7DCFD6CB-6D6C-4B13-9B61-E871668B43B5}"/>
                  </a:ext>
                </a:extLst>
              </p:cNvPr>
              <p:cNvSpPr txBox="1"/>
              <p:nvPr/>
            </p:nvSpPr>
            <p:spPr>
              <a:xfrm>
                <a:off x="707435" y="5517232"/>
                <a:ext cx="5256584" cy="726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feld 69">
                <a:extLst>
                  <a:ext uri="{FF2B5EF4-FFF2-40B4-BE49-F238E27FC236}">
                    <a16:creationId xmlns:a16="http://schemas.microsoft.com/office/drawing/2014/main" id="{7DCFD6CB-6D6C-4B13-9B61-E871668B4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5" y="5517232"/>
                <a:ext cx="5256584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ihandform 35">
            <a:extLst>
              <a:ext uri="{FF2B5EF4-FFF2-40B4-BE49-F238E27FC236}">
                <a16:creationId xmlns:a16="http://schemas.microsoft.com/office/drawing/2014/main" id="{D6961380-A7FE-436D-B151-D6DF7B7A2611}"/>
              </a:ext>
            </a:extLst>
          </p:cNvPr>
          <p:cNvSpPr/>
          <p:nvPr/>
        </p:nvSpPr>
        <p:spPr>
          <a:xfrm>
            <a:off x="1361115" y="2787394"/>
            <a:ext cx="2682815" cy="1987574"/>
          </a:xfrm>
          <a:custGeom>
            <a:avLst/>
            <a:gdLst>
              <a:gd name="connsiteX0" fmla="*/ 0 w 2536166"/>
              <a:gd name="connsiteY0" fmla="*/ 1688100 h 2153927"/>
              <a:gd name="connsiteX1" fmla="*/ 267419 w 2536166"/>
              <a:gd name="connsiteY1" fmla="*/ 937602 h 2153927"/>
              <a:gd name="connsiteX2" fmla="*/ 396815 w 2536166"/>
              <a:gd name="connsiteY2" fmla="*/ 5949 h 2153927"/>
              <a:gd name="connsiteX3" fmla="*/ 543464 w 2536166"/>
              <a:gd name="connsiteY3" fmla="*/ 1412055 h 2153927"/>
              <a:gd name="connsiteX4" fmla="*/ 1061049 w 2536166"/>
              <a:gd name="connsiteY4" fmla="*/ 2015904 h 2153927"/>
              <a:gd name="connsiteX5" fmla="*/ 2536166 w 2536166"/>
              <a:gd name="connsiteY5" fmla="*/ 2153927 h 215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6166" h="2153927">
                <a:moveTo>
                  <a:pt x="0" y="1688100"/>
                </a:moveTo>
                <a:cubicBezTo>
                  <a:pt x="100641" y="1453030"/>
                  <a:pt x="201283" y="1217961"/>
                  <a:pt x="267419" y="937602"/>
                </a:cubicBezTo>
                <a:cubicBezTo>
                  <a:pt x="333555" y="657243"/>
                  <a:pt x="350808" y="-73126"/>
                  <a:pt x="396815" y="5949"/>
                </a:cubicBezTo>
                <a:cubicBezTo>
                  <a:pt x="442822" y="85024"/>
                  <a:pt x="432758" y="1077063"/>
                  <a:pt x="543464" y="1412055"/>
                </a:cubicBezTo>
                <a:cubicBezTo>
                  <a:pt x="654170" y="1747047"/>
                  <a:pt x="728932" y="1892259"/>
                  <a:pt x="1061049" y="2015904"/>
                </a:cubicBezTo>
                <a:cubicBezTo>
                  <a:pt x="1393166" y="2139549"/>
                  <a:pt x="1964666" y="2146738"/>
                  <a:pt x="2536166" y="2153927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reihandform 47">
            <a:extLst>
              <a:ext uri="{FF2B5EF4-FFF2-40B4-BE49-F238E27FC236}">
                <a16:creationId xmlns:a16="http://schemas.microsoft.com/office/drawing/2014/main" id="{F4837EE6-CABD-4425-A93D-38784FD7BECF}"/>
              </a:ext>
            </a:extLst>
          </p:cNvPr>
          <p:cNvSpPr/>
          <p:nvPr/>
        </p:nvSpPr>
        <p:spPr>
          <a:xfrm>
            <a:off x="1369742" y="2499362"/>
            <a:ext cx="2674189" cy="2292013"/>
          </a:xfrm>
          <a:custGeom>
            <a:avLst/>
            <a:gdLst>
              <a:gd name="connsiteX0" fmla="*/ 2674189 w 2674189"/>
              <a:gd name="connsiteY0" fmla="*/ 1302975 h 2182024"/>
              <a:gd name="connsiteX1" fmla="*/ 2424023 w 2674189"/>
              <a:gd name="connsiteY1" fmla="*/ 387 h 2182024"/>
              <a:gd name="connsiteX2" fmla="*/ 2225616 w 2674189"/>
              <a:gd name="connsiteY2" fmla="*/ 1415119 h 2182024"/>
              <a:gd name="connsiteX3" fmla="*/ 1871933 w 2674189"/>
              <a:gd name="connsiteY3" fmla="*/ 1906824 h 2182024"/>
              <a:gd name="connsiteX4" fmla="*/ 1052423 w 2674189"/>
              <a:gd name="connsiteY4" fmla="*/ 2148364 h 2182024"/>
              <a:gd name="connsiteX5" fmla="*/ 0 w 2674189"/>
              <a:gd name="connsiteY5" fmla="*/ 2174243 h 218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189" h="2182024">
                <a:moveTo>
                  <a:pt x="2674189" y="1302975"/>
                </a:moveTo>
                <a:cubicBezTo>
                  <a:pt x="2586487" y="642335"/>
                  <a:pt x="2498785" y="-18304"/>
                  <a:pt x="2424023" y="387"/>
                </a:cubicBezTo>
                <a:cubicBezTo>
                  <a:pt x="2349261" y="19078"/>
                  <a:pt x="2317631" y="1097380"/>
                  <a:pt x="2225616" y="1415119"/>
                </a:cubicBezTo>
                <a:cubicBezTo>
                  <a:pt x="2133601" y="1732858"/>
                  <a:pt x="2067465" y="1784617"/>
                  <a:pt x="1871933" y="1906824"/>
                </a:cubicBezTo>
                <a:cubicBezTo>
                  <a:pt x="1676401" y="2029032"/>
                  <a:pt x="1364412" y="2103794"/>
                  <a:pt x="1052423" y="2148364"/>
                </a:cubicBezTo>
                <a:cubicBezTo>
                  <a:pt x="740434" y="2192934"/>
                  <a:pt x="370217" y="2183588"/>
                  <a:pt x="0" y="2174243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92">
            <a:extLst>
              <a:ext uri="{FF2B5EF4-FFF2-40B4-BE49-F238E27FC236}">
                <a16:creationId xmlns:a16="http://schemas.microsoft.com/office/drawing/2014/main" id="{CD6DF280-5C95-41BE-81BA-EECD22D83496}"/>
              </a:ext>
            </a:extLst>
          </p:cNvPr>
          <p:cNvGrpSpPr/>
          <p:nvPr/>
        </p:nvGrpSpPr>
        <p:grpSpPr>
          <a:xfrm>
            <a:off x="779443" y="1851290"/>
            <a:ext cx="3960440" cy="3479748"/>
            <a:chOff x="479376" y="1268760"/>
            <a:chExt cx="3960440" cy="3479748"/>
          </a:xfrm>
        </p:grpSpPr>
        <p:cxnSp>
          <p:nvCxnSpPr>
            <p:cNvPr id="46" name="Gerade Verbindung mit Pfeil 13">
              <a:extLst>
                <a:ext uri="{FF2B5EF4-FFF2-40B4-BE49-F238E27FC236}">
                  <a16:creationId xmlns:a16="http://schemas.microsoft.com/office/drawing/2014/main" id="{13CD7CBB-EAC8-4822-BCB2-58C691E41AA5}"/>
                </a:ext>
              </a:extLst>
            </p:cNvPr>
            <p:cNvCxnSpPr/>
            <p:nvPr/>
          </p:nvCxnSpPr>
          <p:spPr>
            <a:xfrm flipV="1">
              <a:off x="1055440" y="1772816"/>
              <a:ext cx="0" cy="2448272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39">
              <a:extLst>
                <a:ext uri="{FF2B5EF4-FFF2-40B4-BE49-F238E27FC236}">
                  <a16:creationId xmlns:a16="http://schemas.microsoft.com/office/drawing/2014/main" id="{4A22ED88-0046-4312-B8F7-B3D23F2B2D00}"/>
                </a:ext>
              </a:extLst>
            </p:cNvPr>
            <p:cNvCxnSpPr/>
            <p:nvPr/>
          </p:nvCxnSpPr>
          <p:spPr>
            <a:xfrm>
              <a:off x="1055440" y="4221088"/>
              <a:ext cx="2960934" cy="0"/>
            </a:xfrm>
            <a:prstGeom prst="straightConnector1">
              <a:avLst/>
            </a:prstGeom>
            <a:ln w="222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25">
                  <a:extLst>
                    <a:ext uri="{FF2B5EF4-FFF2-40B4-BE49-F238E27FC236}">
                      <a16:creationId xmlns:a16="http://schemas.microsoft.com/office/drawing/2014/main" id="{B9500A87-AF73-4396-B5BE-875821341013}"/>
                    </a:ext>
                  </a:extLst>
                </p:cNvPr>
                <p:cNvSpPr txBox="1"/>
                <p:nvPr/>
              </p:nvSpPr>
              <p:spPr>
                <a:xfrm>
                  <a:off x="479376" y="1268760"/>
                  <a:ext cx="86409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2200" b="0" i="1" smtClean="0">
                            <a:latin typeface="Cambria Math"/>
                          </a:rPr>
                          <m:t>(</m:t>
                        </m:r>
                        <m:r>
                          <a:rPr lang="de-DE" sz="2200" b="0" i="1" smtClean="0">
                            <a:latin typeface="Cambria Math"/>
                          </a:rPr>
                          <m:t>𝑢</m:t>
                        </m:r>
                        <m:r>
                          <a:rPr lang="de-DE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de-DE" sz="2200" dirty="0"/>
                </a:p>
              </p:txBody>
            </p:sp>
          </mc:Choice>
          <mc:Fallback xmlns="">
            <p:sp>
              <p:nvSpPr>
                <p:cNvPr id="26" name="Textfeld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76" y="1268760"/>
                  <a:ext cx="864096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26">
                  <a:extLst>
                    <a:ext uri="{FF2B5EF4-FFF2-40B4-BE49-F238E27FC236}">
                      <a16:creationId xmlns:a16="http://schemas.microsoft.com/office/drawing/2014/main" id="{C0B5DC8A-3781-4851-A46E-0D398C6A7ED3}"/>
                    </a:ext>
                  </a:extLst>
                </p:cNvPr>
                <p:cNvSpPr txBox="1"/>
                <p:nvPr/>
              </p:nvSpPr>
              <p:spPr>
                <a:xfrm>
                  <a:off x="4021946" y="4005644"/>
                  <a:ext cx="4178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200" b="0" i="1" smtClean="0"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de-DE" sz="2200" dirty="0"/>
                </a:p>
              </p:txBody>
            </p:sp>
          </mc:Choice>
          <mc:Fallback xmlns="">
            <p:sp>
              <p:nvSpPr>
                <p:cNvPr id="27" name="Textfeld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946" y="4005644"/>
                  <a:ext cx="417870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Gerade Verbindung mit Pfeil 49">
              <a:extLst>
                <a:ext uri="{FF2B5EF4-FFF2-40B4-BE49-F238E27FC236}">
                  <a16:creationId xmlns:a16="http://schemas.microsoft.com/office/drawing/2014/main" id="{50F90A7C-7FCF-4D31-B288-70B1FC1AF29B}"/>
                </a:ext>
              </a:extLst>
            </p:cNvPr>
            <p:cNvCxnSpPr>
              <a:endCxn id="53" idx="0"/>
            </p:cNvCxnSpPr>
            <p:nvPr/>
          </p:nvCxnSpPr>
          <p:spPr>
            <a:xfrm flipH="1">
              <a:off x="3725728" y="1725745"/>
              <a:ext cx="18136" cy="268420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9">
                  <a:extLst>
                    <a:ext uri="{FF2B5EF4-FFF2-40B4-BE49-F238E27FC236}">
                      <a16:creationId xmlns:a16="http://schemas.microsoft.com/office/drawing/2014/main" id="{42A8D1C8-8794-400D-8630-1864B1FD6668}"/>
                    </a:ext>
                  </a:extLst>
                </p:cNvPr>
                <p:cNvSpPr txBox="1"/>
                <p:nvPr/>
              </p:nvSpPr>
              <p:spPr>
                <a:xfrm>
                  <a:off x="3358191" y="4409954"/>
                  <a:ext cx="735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/>
                          </a:rPr>
                          <m:t>𝑢</m:t>
                        </m:r>
                        <m:r>
                          <a:rPr lang="de-DE" sz="1600" b="0" i="1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60" name="Textfeld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191" y="4409954"/>
                  <a:ext cx="735073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61">
                  <a:extLst>
                    <a:ext uri="{FF2B5EF4-FFF2-40B4-BE49-F238E27FC236}">
                      <a16:creationId xmlns:a16="http://schemas.microsoft.com/office/drawing/2014/main" id="{D5C4FE06-10BE-4AF1-8D4D-3E6C0E881CDE}"/>
                    </a:ext>
                  </a:extLst>
                </p:cNvPr>
                <p:cNvSpPr txBox="1"/>
                <p:nvPr/>
              </p:nvSpPr>
              <p:spPr>
                <a:xfrm>
                  <a:off x="687903" y="4242574"/>
                  <a:ext cx="735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/>
                          </a:rPr>
                          <m:t>𝑢</m:t>
                        </m:r>
                        <m:r>
                          <a:rPr lang="de-DE" sz="16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de-DE" sz="1600" dirty="0"/>
                </a:p>
              </p:txBody>
            </p:sp>
          </mc:Choice>
          <mc:Fallback xmlns="">
            <p:sp>
              <p:nvSpPr>
                <p:cNvPr id="62" name="Textfeld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3" y="4242574"/>
                  <a:ext cx="735073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Freihandform 58">
            <a:extLst>
              <a:ext uri="{FF2B5EF4-FFF2-40B4-BE49-F238E27FC236}">
                <a16:creationId xmlns:a16="http://schemas.microsoft.com/office/drawing/2014/main" id="{E03C2F10-1FD1-4688-A857-02F02F8B5966}"/>
              </a:ext>
            </a:extLst>
          </p:cNvPr>
          <p:cNvSpPr/>
          <p:nvPr/>
        </p:nvSpPr>
        <p:spPr>
          <a:xfrm>
            <a:off x="1369742" y="4555407"/>
            <a:ext cx="2648310" cy="243342"/>
          </a:xfrm>
          <a:custGeom>
            <a:avLst/>
            <a:gdLst>
              <a:gd name="connsiteX0" fmla="*/ 0 w 2648310"/>
              <a:gd name="connsiteY0" fmla="*/ 228187 h 243342"/>
              <a:gd name="connsiteX1" fmla="*/ 845389 w 2648310"/>
              <a:gd name="connsiteY1" fmla="*/ 219561 h 243342"/>
              <a:gd name="connsiteX2" fmla="*/ 1337095 w 2648310"/>
              <a:gd name="connsiteY2" fmla="*/ 3900 h 243342"/>
              <a:gd name="connsiteX3" fmla="*/ 1647646 w 2648310"/>
              <a:gd name="connsiteY3" fmla="*/ 90165 h 243342"/>
              <a:gd name="connsiteX4" fmla="*/ 2156604 w 2648310"/>
              <a:gd name="connsiteY4" fmla="*/ 210934 h 243342"/>
              <a:gd name="connsiteX5" fmla="*/ 2648310 w 2648310"/>
              <a:gd name="connsiteY5" fmla="*/ 219561 h 24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8310" h="243342">
                <a:moveTo>
                  <a:pt x="0" y="228187"/>
                </a:moveTo>
                <a:cubicBezTo>
                  <a:pt x="311270" y="242564"/>
                  <a:pt x="622540" y="256942"/>
                  <a:pt x="845389" y="219561"/>
                </a:cubicBezTo>
                <a:cubicBezTo>
                  <a:pt x="1068238" y="182180"/>
                  <a:pt x="1203386" y="25466"/>
                  <a:pt x="1337095" y="3900"/>
                </a:cubicBezTo>
                <a:cubicBezTo>
                  <a:pt x="1470804" y="-17666"/>
                  <a:pt x="1511061" y="55659"/>
                  <a:pt x="1647646" y="90165"/>
                </a:cubicBezTo>
                <a:cubicBezTo>
                  <a:pt x="1784231" y="124671"/>
                  <a:pt x="1989827" y="189368"/>
                  <a:pt x="2156604" y="210934"/>
                </a:cubicBezTo>
                <a:cubicBezTo>
                  <a:pt x="2323381" y="232500"/>
                  <a:pt x="2485845" y="226030"/>
                  <a:pt x="2648310" y="21956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7">
                <a:extLst>
                  <a:ext uri="{FF2B5EF4-FFF2-40B4-BE49-F238E27FC236}">
                    <a16:creationId xmlns:a16="http://schemas.microsoft.com/office/drawing/2014/main" id="{D85113AF-6E7D-40A8-B02F-E412B2CDE0A4}"/>
                  </a:ext>
                </a:extLst>
              </p:cNvPr>
              <p:cNvSpPr txBox="1"/>
              <p:nvPr/>
            </p:nvSpPr>
            <p:spPr>
              <a:xfrm>
                <a:off x="1723043" y="2338091"/>
                <a:ext cx="4511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2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feld 67">
                <a:extLst>
                  <a:ext uri="{FF2B5EF4-FFF2-40B4-BE49-F238E27FC236}">
                    <a16:creationId xmlns:a16="http://schemas.microsoft.com/office/drawing/2014/main" id="{D85113AF-6E7D-40A8-B02F-E412B2CDE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43" y="2338091"/>
                <a:ext cx="451149" cy="430887"/>
              </a:xfrm>
              <a:prstGeom prst="rect">
                <a:avLst/>
              </a:prstGeom>
              <a:blipFill>
                <a:blip r:embed="rId8"/>
                <a:stretch>
                  <a:fillRect l="-270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72">
                <a:extLst>
                  <a:ext uri="{FF2B5EF4-FFF2-40B4-BE49-F238E27FC236}">
                    <a16:creationId xmlns:a16="http://schemas.microsoft.com/office/drawing/2014/main" id="{26B23288-7925-40CF-9735-1BA99BD7B543}"/>
                  </a:ext>
                </a:extLst>
              </p:cNvPr>
              <p:cNvSpPr txBox="1"/>
              <p:nvPr/>
            </p:nvSpPr>
            <p:spPr>
              <a:xfrm>
                <a:off x="3284688" y="2126340"/>
                <a:ext cx="464166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2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e-DE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feld 72">
                <a:extLst>
                  <a:ext uri="{FF2B5EF4-FFF2-40B4-BE49-F238E27FC236}">
                    <a16:creationId xmlns:a16="http://schemas.microsoft.com/office/drawing/2014/main" id="{26B23288-7925-40CF-9735-1BA99BD7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8" y="2126340"/>
                <a:ext cx="464166" cy="458011"/>
              </a:xfrm>
              <a:prstGeom prst="rect">
                <a:avLst/>
              </a:prstGeom>
              <a:blipFill>
                <a:blip r:embed="rId9"/>
                <a:stretch>
                  <a:fillRect l="-1316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73">
                <a:extLst>
                  <a:ext uri="{FF2B5EF4-FFF2-40B4-BE49-F238E27FC236}">
                    <a16:creationId xmlns:a16="http://schemas.microsoft.com/office/drawing/2014/main" id="{27D7DA6F-2297-4F3D-8090-0640C813B852}"/>
                  </a:ext>
                </a:extLst>
              </p:cNvPr>
              <p:cNvSpPr txBox="1"/>
              <p:nvPr/>
            </p:nvSpPr>
            <p:spPr>
              <a:xfrm>
                <a:off x="2270787" y="3972000"/>
                <a:ext cx="872098" cy="458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sSub>
                        <m:sSubPr>
                          <m:ctrlP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e-DE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feld 73">
                <a:extLst>
                  <a:ext uri="{FF2B5EF4-FFF2-40B4-BE49-F238E27FC236}">
                    <a16:creationId xmlns:a16="http://schemas.microsoft.com/office/drawing/2014/main" id="{27D7DA6F-2297-4F3D-8090-0640C813B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787" y="3972000"/>
                <a:ext cx="872098" cy="458011"/>
              </a:xfrm>
              <a:prstGeom prst="rect">
                <a:avLst/>
              </a:prstGeom>
              <a:blipFill>
                <a:blip r:embed="rId10"/>
                <a:stretch>
                  <a:fillRect l="-69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reihandform 74">
            <a:extLst>
              <a:ext uri="{FF2B5EF4-FFF2-40B4-BE49-F238E27FC236}">
                <a16:creationId xmlns:a16="http://schemas.microsoft.com/office/drawing/2014/main" id="{8FE16EA0-00A1-4988-A74B-39AFD03D9379}"/>
              </a:ext>
            </a:extLst>
          </p:cNvPr>
          <p:cNvSpPr/>
          <p:nvPr/>
        </p:nvSpPr>
        <p:spPr>
          <a:xfrm>
            <a:off x="1371493" y="4560276"/>
            <a:ext cx="2648310" cy="243342"/>
          </a:xfrm>
          <a:custGeom>
            <a:avLst/>
            <a:gdLst>
              <a:gd name="connsiteX0" fmla="*/ 0 w 2648310"/>
              <a:gd name="connsiteY0" fmla="*/ 228187 h 243342"/>
              <a:gd name="connsiteX1" fmla="*/ 845389 w 2648310"/>
              <a:gd name="connsiteY1" fmla="*/ 219561 h 243342"/>
              <a:gd name="connsiteX2" fmla="*/ 1337095 w 2648310"/>
              <a:gd name="connsiteY2" fmla="*/ 3900 h 243342"/>
              <a:gd name="connsiteX3" fmla="*/ 1647646 w 2648310"/>
              <a:gd name="connsiteY3" fmla="*/ 90165 h 243342"/>
              <a:gd name="connsiteX4" fmla="*/ 2156604 w 2648310"/>
              <a:gd name="connsiteY4" fmla="*/ 210934 h 243342"/>
              <a:gd name="connsiteX5" fmla="*/ 2648310 w 2648310"/>
              <a:gd name="connsiteY5" fmla="*/ 219561 h 24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8310" h="243342">
                <a:moveTo>
                  <a:pt x="0" y="228187"/>
                </a:moveTo>
                <a:cubicBezTo>
                  <a:pt x="311270" y="242564"/>
                  <a:pt x="622540" y="256942"/>
                  <a:pt x="845389" y="219561"/>
                </a:cubicBezTo>
                <a:cubicBezTo>
                  <a:pt x="1068238" y="182180"/>
                  <a:pt x="1203386" y="25466"/>
                  <a:pt x="1337095" y="3900"/>
                </a:cubicBezTo>
                <a:cubicBezTo>
                  <a:pt x="1470804" y="-17666"/>
                  <a:pt x="1511061" y="55659"/>
                  <a:pt x="1647646" y="90165"/>
                </a:cubicBezTo>
                <a:cubicBezTo>
                  <a:pt x="1784231" y="124671"/>
                  <a:pt x="1989827" y="189368"/>
                  <a:pt x="2156604" y="210934"/>
                </a:cubicBezTo>
                <a:cubicBezTo>
                  <a:pt x="2323381" y="232500"/>
                  <a:pt x="2485845" y="226030"/>
                  <a:pt x="2648310" y="219561"/>
                </a:cubicBezTo>
              </a:path>
            </a:pathLst>
          </a:cu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 Verbindung mit Pfeil 64">
            <a:extLst>
              <a:ext uri="{FF2B5EF4-FFF2-40B4-BE49-F238E27FC236}">
                <a16:creationId xmlns:a16="http://schemas.microsoft.com/office/drawing/2014/main" id="{9548C511-E788-4DD9-8302-95467088090B}"/>
              </a:ext>
            </a:extLst>
          </p:cNvPr>
          <p:cNvCxnSpPr/>
          <p:nvPr/>
        </p:nvCxnSpPr>
        <p:spPr>
          <a:xfrm flipV="1">
            <a:off x="2206505" y="4677078"/>
            <a:ext cx="483493" cy="511958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eschweifte Klammer rechts 79">
            <a:extLst>
              <a:ext uri="{FF2B5EF4-FFF2-40B4-BE49-F238E27FC236}">
                <a16:creationId xmlns:a16="http://schemas.microsoft.com/office/drawing/2014/main" id="{ADCACE29-2989-4777-B251-88578586DB3F}"/>
              </a:ext>
            </a:extLst>
          </p:cNvPr>
          <p:cNvSpPr/>
          <p:nvPr/>
        </p:nvSpPr>
        <p:spPr>
          <a:xfrm rot="-5400000">
            <a:off x="2050670" y="4129605"/>
            <a:ext cx="216024" cy="2716178"/>
          </a:xfrm>
          <a:prstGeom prst="rightBrace">
            <a:avLst>
              <a:gd name="adj1" fmla="val 11328"/>
              <a:gd name="adj2" fmla="val 51588"/>
            </a:avLst>
          </a:prstGeom>
          <a:ln w="22225" cmpd="sng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D4461-6590-48BB-8F21-E63B0BD05B37}"/>
              </a:ext>
            </a:extLst>
          </p:cNvPr>
          <p:cNvSpPr txBox="1"/>
          <p:nvPr/>
        </p:nvSpPr>
        <p:spPr>
          <a:xfrm>
            <a:off x="6321946" y="2282177"/>
            <a:ext cx="216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4DE940-9523-42AD-AC9B-A09E0642CB35}"/>
              </a:ext>
            </a:extLst>
          </p:cNvPr>
          <p:cNvSpPr txBox="1"/>
          <p:nvPr/>
        </p:nvSpPr>
        <p:spPr>
          <a:xfrm>
            <a:off x="6321946" y="3528426"/>
            <a:ext cx="196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F09C9DF-19AE-4BB0-BA65-BD2916594A39}"/>
              </a:ext>
            </a:extLst>
          </p:cNvPr>
          <p:cNvSpPr/>
          <p:nvPr/>
        </p:nvSpPr>
        <p:spPr>
          <a:xfrm>
            <a:off x="7157280" y="2864569"/>
            <a:ext cx="494988" cy="465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5" grpId="0" animBg="1"/>
      <p:bldP spid="64" grpId="0"/>
      <p:bldP spid="65" grpId="0" animBg="1"/>
      <p:bldP spid="6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567297-B450-4AD5-9BFA-5B9564FCCEBB}"/>
              </a:ext>
            </a:extLst>
          </p:cNvPr>
          <p:cNvGrpSpPr/>
          <p:nvPr/>
        </p:nvGrpSpPr>
        <p:grpSpPr>
          <a:xfrm>
            <a:off x="5645517" y="2447358"/>
            <a:ext cx="3053178" cy="1828998"/>
            <a:chOff x="5241826" y="1685355"/>
            <a:chExt cx="3053178" cy="1828998"/>
          </a:xfrm>
        </p:grpSpPr>
        <p:sp>
          <p:nvSpPr>
            <p:cNvPr id="5" name="Freihandform 171">
              <a:extLst>
                <a:ext uri="{FF2B5EF4-FFF2-40B4-BE49-F238E27FC236}">
                  <a16:creationId xmlns:a16="http://schemas.microsoft.com/office/drawing/2014/main" id="{4955C28E-F2F6-4448-9A43-A468D82B0695}"/>
                </a:ext>
              </a:extLst>
            </p:cNvPr>
            <p:cNvSpPr/>
            <p:nvPr/>
          </p:nvSpPr>
          <p:spPr>
            <a:xfrm>
              <a:off x="5241826" y="2780928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" name="Gerader Verbinder 172">
              <a:extLst>
                <a:ext uri="{FF2B5EF4-FFF2-40B4-BE49-F238E27FC236}">
                  <a16:creationId xmlns:a16="http://schemas.microsoft.com/office/drawing/2014/main" id="{A457083C-0BC3-4EB9-825F-3DC9E33725A6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5241826" y="3268960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ihandform 173">
              <a:extLst>
                <a:ext uri="{FF2B5EF4-FFF2-40B4-BE49-F238E27FC236}">
                  <a16:creationId xmlns:a16="http://schemas.microsoft.com/office/drawing/2014/main" id="{1D2F8EEF-56B8-4AC5-A465-88571132758B}"/>
                </a:ext>
              </a:extLst>
            </p:cNvPr>
            <p:cNvSpPr/>
            <p:nvPr/>
          </p:nvSpPr>
          <p:spPr>
            <a:xfrm>
              <a:off x="5518051" y="2209428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Freihandform 174">
              <a:extLst>
                <a:ext uri="{FF2B5EF4-FFF2-40B4-BE49-F238E27FC236}">
                  <a16:creationId xmlns:a16="http://schemas.microsoft.com/office/drawing/2014/main" id="{FA1D2913-1664-4F3F-8B51-22131E613BE8}"/>
                </a:ext>
              </a:extLst>
            </p:cNvPr>
            <p:cNvSpPr/>
            <p:nvPr/>
          </p:nvSpPr>
          <p:spPr>
            <a:xfrm>
              <a:off x="7988127" y="1685355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175">
              <a:extLst>
                <a:ext uri="{FF2B5EF4-FFF2-40B4-BE49-F238E27FC236}">
                  <a16:creationId xmlns:a16="http://schemas.microsoft.com/office/drawing/2014/main" id="{7D79DAB8-3E0B-4681-927E-914738BB2B80}"/>
                </a:ext>
              </a:extLst>
            </p:cNvPr>
            <p:cNvSpPr/>
            <p:nvPr/>
          </p:nvSpPr>
          <p:spPr>
            <a:xfrm rot="-1440000">
              <a:off x="5820941" y="2780971"/>
              <a:ext cx="784473" cy="216024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ihandform 176">
              <a:extLst>
                <a:ext uri="{FF2B5EF4-FFF2-40B4-BE49-F238E27FC236}">
                  <a16:creationId xmlns:a16="http://schemas.microsoft.com/office/drawing/2014/main" id="{0BAD50D2-00F2-4996-A4A5-CD7FD0F1704E}"/>
                </a:ext>
              </a:extLst>
            </p:cNvPr>
            <p:cNvSpPr/>
            <p:nvPr/>
          </p:nvSpPr>
          <p:spPr>
            <a:xfrm>
              <a:off x="6270526" y="1780803"/>
              <a:ext cx="949248" cy="497578"/>
            </a:xfrm>
            <a:custGeom>
              <a:avLst/>
              <a:gdLst>
                <a:gd name="connsiteX0" fmla="*/ 800100 w 949248"/>
                <a:gd name="connsiteY0" fmla="*/ 0 h 497578"/>
                <a:gd name="connsiteX1" fmla="*/ 923925 w 949248"/>
                <a:gd name="connsiteY1" fmla="*/ 276225 h 497578"/>
                <a:gd name="connsiteX2" fmla="*/ 361950 w 949248"/>
                <a:gd name="connsiteY2" fmla="*/ 495300 h 497578"/>
                <a:gd name="connsiteX3" fmla="*/ 0 w 949248"/>
                <a:gd name="connsiteY3" fmla="*/ 371475 h 49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248" h="497578">
                  <a:moveTo>
                    <a:pt x="800100" y="0"/>
                  </a:moveTo>
                  <a:cubicBezTo>
                    <a:pt x="898525" y="96837"/>
                    <a:pt x="996950" y="193675"/>
                    <a:pt x="923925" y="276225"/>
                  </a:cubicBezTo>
                  <a:cubicBezTo>
                    <a:pt x="850900" y="358775"/>
                    <a:pt x="515938" y="479425"/>
                    <a:pt x="361950" y="495300"/>
                  </a:cubicBezTo>
                  <a:cubicBezTo>
                    <a:pt x="207962" y="511175"/>
                    <a:pt x="103981" y="441325"/>
                    <a:pt x="0" y="371475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 177">
              <a:extLst>
                <a:ext uri="{FF2B5EF4-FFF2-40B4-BE49-F238E27FC236}">
                  <a16:creationId xmlns:a16="http://schemas.microsoft.com/office/drawing/2014/main" id="{94774ECF-7510-4092-B8D0-5FEBE806D1A3}"/>
                </a:ext>
              </a:extLst>
            </p:cNvPr>
            <p:cNvSpPr/>
            <p:nvPr/>
          </p:nvSpPr>
          <p:spPr>
            <a:xfrm>
              <a:off x="5279926" y="2152278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ihandform 178">
              <a:extLst>
                <a:ext uri="{FF2B5EF4-FFF2-40B4-BE49-F238E27FC236}">
                  <a16:creationId xmlns:a16="http://schemas.microsoft.com/office/drawing/2014/main" id="{67BB2898-BAA8-4C15-9D26-64452E6B7B97}"/>
                </a:ext>
              </a:extLst>
            </p:cNvPr>
            <p:cNvSpPr/>
            <p:nvPr/>
          </p:nvSpPr>
          <p:spPr>
            <a:xfrm>
              <a:off x="7089676" y="1685553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reihandform 179">
              <a:extLst>
                <a:ext uri="{FF2B5EF4-FFF2-40B4-BE49-F238E27FC236}">
                  <a16:creationId xmlns:a16="http://schemas.microsoft.com/office/drawing/2014/main" id="{27FF10F4-AF17-468C-AB86-C39D483898C0}"/>
                </a:ext>
              </a:extLst>
            </p:cNvPr>
            <p:cNvSpPr/>
            <p:nvPr/>
          </p:nvSpPr>
          <p:spPr>
            <a:xfrm>
              <a:off x="6080026" y="1895103"/>
              <a:ext cx="1388753" cy="631650"/>
            </a:xfrm>
            <a:custGeom>
              <a:avLst/>
              <a:gdLst>
                <a:gd name="connsiteX0" fmla="*/ 0 w 1388753"/>
                <a:gd name="connsiteY0" fmla="*/ 523875 h 631650"/>
                <a:gd name="connsiteX1" fmla="*/ 466725 w 1388753"/>
                <a:gd name="connsiteY1" fmla="*/ 619125 h 631650"/>
                <a:gd name="connsiteX2" fmla="*/ 1304925 w 1388753"/>
                <a:gd name="connsiteY2" fmla="*/ 276225 h 631650"/>
                <a:gd name="connsiteX3" fmla="*/ 1314450 w 1388753"/>
                <a:gd name="connsiteY3" fmla="*/ 0 h 63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753" h="631650">
                  <a:moveTo>
                    <a:pt x="0" y="523875"/>
                  </a:moveTo>
                  <a:cubicBezTo>
                    <a:pt x="124619" y="592137"/>
                    <a:pt x="249238" y="660400"/>
                    <a:pt x="466725" y="619125"/>
                  </a:cubicBezTo>
                  <a:cubicBezTo>
                    <a:pt x="684212" y="577850"/>
                    <a:pt x="1163638" y="379412"/>
                    <a:pt x="1304925" y="276225"/>
                  </a:cubicBezTo>
                  <a:cubicBezTo>
                    <a:pt x="1446212" y="173038"/>
                    <a:pt x="1380331" y="86519"/>
                    <a:pt x="13144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reihandform 180">
              <a:extLst>
                <a:ext uri="{FF2B5EF4-FFF2-40B4-BE49-F238E27FC236}">
                  <a16:creationId xmlns:a16="http://schemas.microsoft.com/office/drawing/2014/main" id="{01E0B55B-63BC-4173-8B02-A0B974F3B21A}"/>
                </a:ext>
              </a:extLst>
            </p:cNvPr>
            <p:cNvSpPr/>
            <p:nvPr/>
          </p:nvSpPr>
          <p:spPr>
            <a:xfrm>
              <a:off x="5775226" y="2580903"/>
              <a:ext cx="295275" cy="247650"/>
            </a:xfrm>
            <a:custGeom>
              <a:avLst/>
              <a:gdLst>
                <a:gd name="connsiteX0" fmla="*/ 0 w 295275"/>
                <a:gd name="connsiteY0" fmla="*/ 0 h 247650"/>
                <a:gd name="connsiteX1" fmla="*/ 238125 w 295275"/>
                <a:gd name="connsiteY1" fmla="*/ 104775 h 247650"/>
                <a:gd name="connsiteX2" fmla="*/ 295275 w 295275"/>
                <a:gd name="connsiteY2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247650">
                  <a:moveTo>
                    <a:pt x="0" y="0"/>
                  </a:moveTo>
                  <a:cubicBezTo>
                    <a:pt x="94456" y="31750"/>
                    <a:pt x="188913" y="63500"/>
                    <a:pt x="238125" y="104775"/>
                  </a:cubicBezTo>
                  <a:cubicBezTo>
                    <a:pt x="287337" y="146050"/>
                    <a:pt x="291306" y="196850"/>
                    <a:pt x="295275" y="24765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Freihandform 181">
              <a:extLst>
                <a:ext uri="{FF2B5EF4-FFF2-40B4-BE49-F238E27FC236}">
                  <a16:creationId xmlns:a16="http://schemas.microsoft.com/office/drawing/2014/main" id="{706F89CC-4BC8-4EDA-B8BA-F2F943855EA6}"/>
                </a:ext>
              </a:extLst>
            </p:cNvPr>
            <p:cNvSpPr/>
            <p:nvPr/>
          </p:nvSpPr>
          <p:spPr>
            <a:xfrm>
              <a:off x="6146701" y="3009528"/>
              <a:ext cx="0" cy="190500"/>
            </a:xfrm>
            <a:custGeom>
              <a:avLst/>
              <a:gdLst>
                <a:gd name="connsiteX0" fmla="*/ 0 w 0"/>
                <a:gd name="connsiteY0" fmla="*/ 0 h 190500"/>
                <a:gd name="connsiteX1" fmla="*/ 0 w 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82">
              <a:extLst>
                <a:ext uri="{FF2B5EF4-FFF2-40B4-BE49-F238E27FC236}">
                  <a16:creationId xmlns:a16="http://schemas.microsoft.com/office/drawing/2014/main" id="{20E05097-AB3C-4507-867E-0C6A482B4E7F}"/>
                </a:ext>
              </a:extLst>
            </p:cNvPr>
            <p:cNvSpPr/>
            <p:nvPr/>
          </p:nvSpPr>
          <p:spPr>
            <a:xfrm>
              <a:off x="7718326" y="1771278"/>
              <a:ext cx="283197" cy="542925"/>
            </a:xfrm>
            <a:custGeom>
              <a:avLst/>
              <a:gdLst>
                <a:gd name="connsiteX0" fmla="*/ 0 w 283197"/>
                <a:gd name="connsiteY0" fmla="*/ 0 h 542925"/>
                <a:gd name="connsiteX1" fmla="*/ 247650 w 283197"/>
                <a:gd name="connsiteY1" fmla="*/ 142875 h 542925"/>
                <a:gd name="connsiteX2" fmla="*/ 276225 w 283197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197" h="542925">
                  <a:moveTo>
                    <a:pt x="0" y="0"/>
                  </a:moveTo>
                  <a:cubicBezTo>
                    <a:pt x="100806" y="26194"/>
                    <a:pt x="201613" y="52388"/>
                    <a:pt x="247650" y="142875"/>
                  </a:cubicBezTo>
                  <a:cubicBezTo>
                    <a:pt x="293688" y="233363"/>
                    <a:pt x="284956" y="388144"/>
                    <a:pt x="276225" y="542925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E3F33-503B-4AB0-B84E-C30D66798029}"/>
              </a:ext>
            </a:extLst>
          </p:cNvPr>
          <p:cNvGrpSpPr/>
          <p:nvPr/>
        </p:nvGrpSpPr>
        <p:grpSpPr>
          <a:xfrm>
            <a:off x="1334916" y="2478276"/>
            <a:ext cx="3091278" cy="1828998"/>
            <a:chOff x="1358792" y="3914293"/>
            <a:chExt cx="3091278" cy="1828998"/>
          </a:xfrm>
        </p:grpSpPr>
        <p:sp>
          <p:nvSpPr>
            <p:cNvPr id="18" name="Freihandform 183">
              <a:extLst>
                <a:ext uri="{FF2B5EF4-FFF2-40B4-BE49-F238E27FC236}">
                  <a16:creationId xmlns:a16="http://schemas.microsoft.com/office/drawing/2014/main" id="{D2B3B3B4-907D-40BA-B9B8-2FF1A6D5BCD3}"/>
                </a:ext>
              </a:extLst>
            </p:cNvPr>
            <p:cNvSpPr/>
            <p:nvPr/>
          </p:nvSpPr>
          <p:spPr>
            <a:xfrm>
              <a:off x="1396892" y="5009866"/>
              <a:ext cx="373280" cy="732532"/>
            </a:xfrm>
            <a:custGeom>
              <a:avLst/>
              <a:gdLst>
                <a:gd name="connsiteX0" fmla="*/ 28575 w 373280"/>
                <a:gd name="connsiteY0" fmla="*/ 0 h 732532"/>
                <a:gd name="connsiteX1" fmla="*/ 333375 w 373280"/>
                <a:gd name="connsiteY1" fmla="*/ 200025 h 732532"/>
                <a:gd name="connsiteX2" fmla="*/ 333375 w 373280"/>
                <a:gd name="connsiteY2" fmla="*/ 676275 h 732532"/>
                <a:gd name="connsiteX3" fmla="*/ 0 w 373280"/>
                <a:gd name="connsiteY3" fmla="*/ 704850 h 7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280" h="732532">
                  <a:moveTo>
                    <a:pt x="28575" y="0"/>
                  </a:moveTo>
                  <a:cubicBezTo>
                    <a:pt x="155575" y="43656"/>
                    <a:pt x="282575" y="87313"/>
                    <a:pt x="333375" y="200025"/>
                  </a:cubicBezTo>
                  <a:cubicBezTo>
                    <a:pt x="384175" y="312737"/>
                    <a:pt x="388937" y="592138"/>
                    <a:pt x="333375" y="676275"/>
                  </a:cubicBezTo>
                  <a:cubicBezTo>
                    <a:pt x="277813" y="760412"/>
                    <a:pt x="138906" y="732631"/>
                    <a:pt x="0" y="7048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 dirty="0"/>
            </a:p>
          </p:txBody>
        </p:sp>
        <p:cxnSp>
          <p:nvCxnSpPr>
            <p:cNvPr id="19" name="Gerader Verbinder 184">
              <a:extLst>
                <a:ext uri="{FF2B5EF4-FFF2-40B4-BE49-F238E27FC236}">
                  <a16:creationId xmlns:a16="http://schemas.microsoft.com/office/drawing/2014/main" id="{2070C645-0C68-489A-B586-0DC576C36219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1396892" y="5497898"/>
              <a:ext cx="373280" cy="216818"/>
            </a:xfrm>
            <a:prstGeom prst="line">
              <a:avLst/>
            </a:prstGeom>
            <a:ln w="22225" cmpd="sng">
              <a:solidFill>
                <a:schemeClr val="accent4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ihandform 185">
              <a:extLst>
                <a:ext uri="{FF2B5EF4-FFF2-40B4-BE49-F238E27FC236}">
                  <a16:creationId xmlns:a16="http://schemas.microsoft.com/office/drawing/2014/main" id="{29163C81-B6D3-4FD1-910A-09E155F6D749}"/>
                </a:ext>
              </a:extLst>
            </p:cNvPr>
            <p:cNvSpPr/>
            <p:nvPr/>
          </p:nvSpPr>
          <p:spPr>
            <a:xfrm>
              <a:off x="1673117" y="4438366"/>
              <a:ext cx="2686050" cy="1304925"/>
            </a:xfrm>
            <a:custGeom>
              <a:avLst/>
              <a:gdLst>
                <a:gd name="connsiteX0" fmla="*/ 0 w 2686050"/>
                <a:gd name="connsiteY0" fmla="*/ 1304925 h 1304925"/>
                <a:gd name="connsiteX1" fmla="*/ 1028700 w 2686050"/>
                <a:gd name="connsiteY1" fmla="*/ 800100 h 1304925"/>
                <a:gd name="connsiteX2" fmla="*/ 2686050 w 2686050"/>
                <a:gd name="connsiteY2" fmla="*/ 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1304925">
                  <a:moveTo>
                    <a:pt x="0" y="1304925"/>
                  </a:moveTo>
                  <a:lnTo>
                    <a:pt x="1028700" y="800100"/>
                  </a:lnTo>
                  <a:lnTo>
                    <a:pt x="2686050" y="0"/>
                  </a:ln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1" name="Freihandform 186">
              <a:extLst>
                <a:ext uri="{FF2B5EF4-FFF2-40B4-BE49-F238E27FC236}">
                  <a16:creationId xmlns:a16="http://schemas.microsoft.com/office/drawing/2014/main" id="{0B612269-C977-4DF5-BF7E-7840CF6E773C}"/>
                </a:ext>
              </a:extLst>
            </p:cNvPr>
            <p:cNvSpPr/>
            <p:nvPr/>
          </p:nvSpPr>
          <p:spPr>
            <a:xfrm>
              <a:off x="4143193" y="3914293"/>
              <a:ext cx="306877" cy="514350"/>
            </a:xfrm>
            <a:custGeom>
              <a:avLst/>
              <a:gdLst>
                <a:gd name="connsiteX0" fmla="*/ 0 w 306877"/>
                <a:gd name="connsiteY0" fmla="*/ 0 h 514350"/>
                <a:gd name="connsiteX1" fmla="*/ 295275 w 306877"/>
                <a:gd name="connsiteY1" fmla="*/ 142875 h 514350"/>
                <a:gd name="connsiteX2" fmla="*/ 219075 w 306877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77" h="514350">
                  <a:moveTo>
                    <a:pt x="0" y="0"/>
                  </a:moveTo>
                  <a:cubicBezTo>
                    <a:pt x="129381" y="28575"/>
                    <a:pt x="258763" y="57150"/>
                    <a:pt x="295275" y="142875"/>
                  </a:cubicBezTo>
                  <a:cubicBezTo>
                    <a:pt x="331787" y="228600"/>
                    <a:pt x="275431" y="371475"/>
                    <a:pt x="219075" y="51435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2" name="Freihandform 187">
              <a:extLst>
                <a:ext uri="{FF2B5EF4-FFF2-40B4-BE49-F238E27FC236}">
                  <a16:creationId xmlns:a16="http://schemas.microsoft.com/office/drawing/2014/main" id="{806C2B0D-AB84-4E65-91A2-A5C9AFBD76CB}"/>
                </a:ext>
              </a:extLst>
            </p:cNvPr>
            <p:cNvSpPr/>
            <p:nvPr/>
          </p:nvSpPr>
          <p:spPr>
            <a:xfrm>
              <a:off x="1434992" y="4381216"/>
              <a:ext cx="990600" cy="619125"/>
            </a:xfrm>
            <a:custGeom>
              <a:avLst/>
              <a:gdLst>
                <a:gd name="connsiteX0" fmla="*/ 0 w 990600"/>
                <a:gd name="connsiteY0" fmla="*/ 619125 h 619125"/>
                <a:gd name="connsiteX1" fmla="*/ 733425 w 990600"/>
                <a:gd name="connsiteY1" fmla="*/ 314325 h 619125"/>
                <a:gd name="connsiteX2" fmla="*/ 990600 w 990600"/>
                <a:gd name="connsiteY2" fmla="*/ 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619125">
                  <a:moveTo>
                    <a:pt x="0" y="619125"/>
                  </a:moveTo>
                  <a:cubicBezTo>
                    <a:pt x="284162" y="518319"/>
                    <a:pt x="568325" y="417513"/>
                    <a:pt x="733425" y="314325"/>
                  </a:cubicBezTo>
                  <a:cubicBezTo>
                    <a:pt x="898525" y="211137"/>
                    <a:pt x="944562" y="105568"/>
                    <a:pt x="99060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3" name="Freihandform 188">
              <a:extLst>
                <a:ext uri="{FF2B5EF4-FFF2-40B4-BE49-F238E27FC236}">
                  <a16:creationId xmlns:a16="http://schemas.microsoft.com/office/drawing/2014/main" id="{E83A9F37-F6AA-44EC-A472-BBA4C30E0A6F}"/>
                </a:ext>
              </a:extLst>
            </p:cNvPr>
            <p:cNvSpPr/>
            <p:nvPr/>
          </p:nvSpPr>
          <p:spPr>
            <a:xfrm>
              <a:off x="3244742" y="3914491"/>
              <a:ext cx="904875" cy="192646"/>
            </a:xfrm>
            <a:custGeom>
              <a:avLst/>
              <a:gdLst>
                <a:gd name="connsiteX0" fmla="*/ 0 w 904875"/>
                <a:gd name="connsiteY0" fmla="*/ 85725 h 192646"/>
                <a:gd name="connsiteX1" fmla="*/ 266700 w 904875"/>
                <a:gd name="connsiteY1" fmla="*/ 190500 h 192646"/>
                <a:gd name="connsiteX2" fmla="*/ 904875 w 904875"/>
                <a:gd name="connsiteY2" fmla="*/ 0 h 19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75" h="192646">
                  <a:moveTo>
                    <a:pt x="0" y="85725"/>
                  </a:moveTo>
                  <a:cubicBezTo>
                    <a:pt x="57944" y="145256"/>
                    <a:pt x="115888" y="204788"/>
                    <a:pt x="266700" y="190500"/>
                  </a:cubicBezTo>
                  <a:cubicBezTo>
                    <a:pt x="417513" y="176213"/>
                    <a:pt x="661194" y="88106"/>
                    <a:pt x="904875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4" name="Ellipse 189">
              <a:extLst>
                <a:ext uri="{FF2B5EF4-FFF2-40B4-BE49-F238E27FC236}">
                  <a16:creationId xmlns:a16="http://schemas.microsoft.com/office/drawing/2014/main" id="{15E1F605-D2F4-424F-BFD9-8751D11E6B09}"/>
                </a:ext>
              </a:extLst>
            </p:cNvPr>
            <p:cNvSpPr/>
            <p:nvPr/>
          </p:nvSpPr>
          <p:spPr>
            <a:xfrm rot="5400000">
              <a:off x="3543125" y="43282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190">
              <a:extLst>
                <a:ext uri="{FF2B5EF4-FFF2-40B4-BE49-F238E27FC236}">
                  <a16:creationId xmlns:a16="http://schemas.microsoft.com/office/drawing/2014/main" id="{C334CC49-09AF-4AC3-B5E6-CE4AA2F41723}"/>
                </a:ext>
              </a:extLst>
            </p:cNvPr>
            <p:cNvSpPr/>
            <p:nvPr/>
          </p:nvSpPr>
          <p:spPr>
            <a:xfrm rot="5400000">
              <a:off x="3862839" y="4205802"/>
              <a:ext cx="366300" cy="163179"/>
            </a:xfrm>
            <a:prstGeom prst="ellipse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u="sng" dirty="0">
                <a:solidFill>
                  <a:schemeClr val="tx1"/>
                </a:solidFill>
              </a:endParaRPr>
            </a:p>
          </p:txBody>
        </p:sp>
        <p:sp>
          <p:nvSpPr>
            <p:cNvPr id="26" name="Freihandform 192">
              <a:extLst>
                <a:ext uri="{FF2B5EF4-FFF2-40B4-BE49-F238E27FC236}">
                  <a16:creationId xmlns:a16="http://schemas.microsoft.com/office/drawing/2014/main" id="{101627E8-B612-4F41-8BAB-EDC620D5CE7A}"/>
                </a:ext>
              </a:extLst>
            </p:cNvPr>
            <p:cNvSpPr/>
            <p:nvPr/>
          </p:nvSpPr>
          <p:spPr>
            <a:xfrm>
              <a:off x="2429638" y="4009741"/>
              <a:ext cx="819150" cy="371475"/>
            </a:xfrm>
            <a:custGeom>
              <a:avLst/>
              <a:gdLst>
                <a:gd name="connsiteX0" fmla="*/ 0 w 819150"/>
                <a:gd name="connsiteY0" fmla="*/ 371475 h 371475"/>
                <a:gd name="connsiteX1" fmla="*/ 609600 w 819150"/>
                <a:gd name="connsiteY1" fmla="*/ 285750 h 371475"/>
                <a:gd name="connsiteX2" fmla="*/ 819150 w 819150"/>
                <a:gd name="connsiteY2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371475">
                  <a:moveTo>
                    <a:pt x="0" y="371475"/>
                  </a:moveTo>
                  <a:cubicBezTo>
                    <a:pt x="236537" y="359568"/>
                    <a:pt x="473075" y="347662"/>
                    <a:pt x="609600" y="285750"/>
                  </a:cubicBezTo>
                  <a:cubicBezTo>
                    <a:pt x="746125" y="223838"/>
                    <a:pt x="782637" y="111919"/>
                    <a:pt x="819150" y="0"/>
                  </a:cubicBezTo>
                </a:path>
              </a:pathLst>
            </a:cu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sp>
          <p:nvSpPr>
            <p:cNvPr id="27" name="Freihandform 193">
              <a:extLst>
                <a:ext uri="{FF2B5EF4-FFF2-40B4-BE49-F238E27FC236}">
                  <a16:creationId xmlns:a16="http://schemas.microsoft.com/office/drawing/2014/main" id="{0D826052-2CF4-4FA1-A6FC-5E4F549697DF}"/>
                </a:ext>
              </a:extLst>
            </p:cNvPr>
            <p:cNvSpPr/>
            <p:nvPr/>
          </p:nvSpPr>
          <p:spPr>
            <a:xfrm>
              <a:off x="2244236" y="4109397"/>
              <a:ext cx="1238250" cy="536679"/>
            </a:xfrm>
            <a:custGeom>
              <a:avLst/>
              <a:gdLst>
                <a:gd name="connsiteX0" fmla="*/ 0 w 1238250"/>
                <a:gd name="connsiteY0" fmla="*/ 533400 h 536679"/>
                <a:gd name="connsiteX1" fmla="*/ 1000125 w 1238250"/>
                <a:gd name="connsiteY1" fmla="*/ 457200 h 536679"/>
                <a:gd name="connsiteX2" fmla="*/ 1238250 w 1238250"/>
                <a:gd name="connsiteY2" fmla="*/ 0 h 53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0" h="536679">
                  <a:moveTo>
                    <a:pt x="0" y="533400"/>
                  </a:moveTo>
                  <a:cubicBezTo>
                    <a:pt x="396875" y="539750"/>
                    <a:pt x="793750" y="546100"/>
                    <a:pt x="1000125" y="457200"/>
                  </a:cubicBezTo>
                  <a:cubicBezTo>
                    <a:pt x="1206500" y="368300"/>
                    <a:pt x="1222375" y="184150"/>
                    <a:pt x="1238250" y="0"/>
                  </a:cubicBez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u="sng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BD1A0B-E737-42C1-8A7C-B508839B3043}"/>
                </a:ext>
              </a:extLst>
            </p:cNvPr>
            <p:cNvCxnSpPr/>
            <p:nvPr/>
          </p:nvCxnSpPr>
          <p:spPr>
            <a:xfrm flipH="1" flipV="1">
              <a:off x="1358792" y="5366060"/>
              <a:ext cx="411380" cy="72008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56BC8F-5C91-48BE-A26C-A2B482AC2BA3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1358792" y="5209891"/>
              <a:ext cx="371475" cy="156169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5A0A7D-F7F3-4076-9777-6E253ED3B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85" y="4191238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04BB0A-71A7-4D64-BF49-723FC197F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544" y="4326487"/>
              <a:ext cx="177321" cy="844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614BFF3-179E-4AB1-8D66-5D60217DE6C6}"/>
              </a:ext>
            </a:extLst>
          </p:cNvPr>
          <p:cNvSpPr txBox="1"/>
          <p:nvPr/>
        </p:nvSpPr>
        <p:spPr>
          <a:xfrm>
            <a:off x="707435" y="1077109"/>
            <a:ext cx="4030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Sphere</a:t>
            </a:r>
            <a:r>
              <a:rPr lang="de-DE" sz="2800" dirty="0"/>
              <a:t> </a:t>
            </a:r>
            <a:r>
              <a:rPr lang="de-DE" sz="2800" dirty="0" err="1"/>
              <a:t>Projection</a:t>
            </a:r>
            <a:r>
              <a:rPr lang="de-DE" sz="2800" dirty="0"/>
              <a:t> Method</a:t>
            </a:r>
            <a:endParaRPr lang="en-US"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B57E6F-EE9F-4E41-987D-847C163EAA66}"/>
              </a:ext>
            </a:extLst>
          </p:cNvPr>
          <p:cNvSpPr/>
          <p:nvPr/>
        </p:nvSpPr>
        <p:spPr>
          <a:xfrm rot="20160000">
            <a:off x="575775" y="2573724"/>
            <a:ext cx="4479124" cy="16549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9458C6-B471-48D5-8622-67706CC2A1E3}"/>
              </a:ext>
            </a:extLst>
          </p:cNvPr>
          <p:cNvSpPr/>
          <p:nvPr/>
        </p:nvSpPr>
        <p:spPr>
          <a:xfrm>
            <a:off x="2674946" y="3263188"/>
            <a:ext cx="86747" cy="881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FF95F0-6D0D-4CA8-BAC9-1E3A4F290E2B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748989" y="3338424"/>
            <a:ext cx="404542" cy="7406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0268D6-A40B-4613-9821-C3378F1DCF79}"/>
              </a:ext>
            </a:extLst>
          </p:cNvPr>
          <p:cNvCxnSpPr/>
          <p:nvPr/>
        </p:nvCxnSpPr>
        <p:spPr>
          <a:xfrm>
            <a:off x="2746954" y="3541833"/>
            <a:ext cx="2012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6209F6-83BC-4AAC-94D1-5C8508860C54}"/>
              </a:ext>
            </a:extLst>
          </p:cNvPr>
          <p:cNvCxnSpPr>
            <a:cxnSpLocks/>
          </p:cNvCxnSpPr>
          <p:nvPr/>
        </p:nvCxnSpPr>
        <p:spPr>
          <a:xfrm flipV="1">
            <a:off x="2818962" y="3437427"/>
            <a:ext cx="72008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46C1AD9-3693-4FFE-BBBB-5F21F86C364E}"/>
              </a:ext>
            </a:extLst>
          </p:cNvPr>
          <p:cNvSpPr/>
          <p:nvPr/>
        </p:nvSpPr>
        <p:spPr>
          <a:xfrm>
            <a:off x="3252998" y="3849322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73F68E-FE0C-4291-8B18-84561E4F55E0}"/>
              </a:ext>
            </a:extLst>
          </p:cNvPr>
          <p:cNvSpPr/>
          <p:nvPr/>
        </p:nvSpPr>
        <p:spPr>
          <a:xfrm>
            <a:off x="2926240" y="4002430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8010946-7C5C-41C3-86A2-9737DC33ED71}"/>
              </a:ext>
            </a:extLst>
          </p:cNvPr>
          <p:cNvSpPr/>
          <p:nvPr/>
        </p:nvSpPr>
        <p:spPr>
          <a:xfrm rot="20160000">
            <a:off x="4943167" y="2480492"/>
            <a:ext cx="4479124" cy="16549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3A4BC4F-0A70-4502-B4FB-E299ABF52823}"/>
              </a:ext>
            </a:extLst>
          </p:cNvPr>
          <p:cNvSpPr/>
          <p:nvPr/>
        </p:nvSpPr>
        <p:spPr>
          <a:xfrm>
            <a:off x="7042338" y="3169956"/>
            <a:ext cx="86747" cy="881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5F90E28-C380-4E1C-B2DD-164329B1D5B4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7116381" y="3245192"/>
            <a:ext cx="404542" cy="7406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B6AF5F7-4037-46E1-B25D-EEB5CE9AF7C0}"/>
              </a:ext>
            </a:extLst>
          </p:cNvPr>
          <p:cNvCxnSpPr/>
          <p:nvPr/>
        </p:nvCxnSpPr>
        <p:spPr>
          <a:xfrm>
            <a:off x="7114346" y="3448601"/>
            <a:ext cx="2012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837DE6-4AC5-4A9A-AA4F-860A9B0BBFC1}"/>
              </a:ext>
            </a:extLst>
          </p:cNvPr>
          <p:cNvCxnSpPr>
            <a:cxnSpLocks/>
          </p:cNvCxnSpPr>
          <p:nvPr/>
        </p:nvCxnSpPr>
        <p:spPr>
          <a:xfrm flipV="1">
            <a:off x="7186354" y="3344195"/>
            <a:ext cx="72008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638794C-6A61-481E-8454-A9E0FD9C97B4}"/>
              </a:ext>
            </a:extLst>
          </p:cNvPr>
          <p:cNvSpPr/>
          <p:nvPr/>
        </p:nvSpPr>
        <p:spPr>
          <a:xfrm>
            <a:off x="7620390" y="3756090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2254D91-BEFC-4673-9317-34A79535BFB9}"/>
              </a:ext>
            </a:extLst>
          </p:cNvPr>
          <p:cNvSpPr/>
          <p:nvPr/>
        </p:nvSpPr>
        <p:spPr>
          <a:xfrm>
            <a:off x="7293632" y="3909198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FDB3E2-6EC6-485F-8411-E70A8487E2A0}"/>
              </a:ext>
            </a:extLst>
          </p:cNvPr>
          <p:cNvSpPr txBox="1"/>
          <p:nvPr/>
        </p:nvSpPr>
        <p:spPr>
          <a:xfrm>
            <a:off x="2839485" y="5081214"/>
            <a:ext cx="406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sphere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zones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Average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zones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hash</a:t>
            </a:r>
            <a:r>
              <a:rPr lang="de-DE" dirty="0"/>
              <a:t> </a:t>
            </a:r>
            <a:r>
              <a:rPr lang="de-DE" dirty="0" err="1"/>
              <a:t>matrices</a:t>
            </a:r>
            <a:endParaRPr lang="de-DE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C9A1951-820F-4AE8-86BD-F20F5EEC0C07}"/>
              </a:ext>
            </a:extLst>
          </p:cNvPr>
          <p:cNvSpPr/>
          <p:nvPr/>
        </p:nvSpPr>
        <p:spPr>
          <a:xfrm>
            <a:off x="760491" y="2507810"/>
            <a:ext cx="4110273" cy="1979435"/>
          </a:xfrm>
          <a:custGeom>
            <a:avLst/>
            <a:gdLst>
              <a:gd name="connsiteX0" fmla="*/ 0 w 4110273"/>
              <a:gd name="connsiteY0" fmla="*/ 1783533 h 1979435"/>
              <a:gd name="connsiteX1" fmla="*/ 715224 w 4110273"/>
              <a:gd name="connsiteY1" fmla="*/ 1964602 h 1979435"/>
              <a:gd name="connsiteX2" fmla="*/ 2372008 w 4110273"/>
              <a:gd name="connsiteY2" fmla="*/ 1439501 h 1979435"/>
              <a:gd name="connsiteX3" fmla="*/ 3748135 w 4110273"/>
              <a:gd name="connsiteY3" fmla="*/ 570368 h 1979435"/>
              <a:gd name="connsiteX4" fmla="*/ 4110273 w 4110273"/>
              <a:gd name="connsiteY4" fmla="*/ 0 h 197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273" h="1979435">
                <a:moveTo>
                  <a:pt x="0" y="1783533"/>
                </a:moveTo>
                <a:cubicBezTo>
                  <a:pt x="159944" y="1902737"/>
                  <a:pt x="319889" y="2021941"/>
                  <a:pt x="715224" y="1964602"/>
                </a:cubicBezTo>
                <a:cubicBezTo>
                  <a:pt x="1110559" y="1907263"/>
                  <a:pt x="1866523" y="1671873"/>
                  <a:pt x="2372008" y="1439501"/>
                </a:cubicBezTo>
                <a:cubicBezTo>
                  <a:pt x="2877493" y="1207129"/>
                  <a:pt x="3458424" y="810285"/>
                  <a:pt x="3748135" y="570368"/>
                </a:cubicBezTo>
                <a:cubicBezTo>
                  <a:pt x="4037846" y="330451"/>
                  <a:pt x="4074059" y="165225"/>
                  <a:pt x="4110273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43EA9F2-A569-4D79-8D38-A477D769E37F}"/>
              </a:ext>
            </a:extLst>
          </p:cNvPr>
          <p:cNvSpPr/>
          <p:nvPr/>
        </p:nvSpPr>
        <p:spPr>
          <a:xfrm>
            <a:off x="5131217" y="2403057"/>
            <a:ext cx="4110273" cy="1979435"/>
          </a:xfrm>
          <a:custGeom>
            <a:avLst/>
            <a:gdLst>
              <a:gd name="connsiteX0" fmla="*/ 0 w 4110273"/>
              <a:gd name="connsiteY0" fmla="*/ 1783533 h 1979435"/>
              <a:gd name="connsiteX1" fmla="*/ 715224 w 4110273"/>
              <a:gd name="connsiteY1" fmla="*/ 1964602 h 1979435"/>
              <a:gd name="connsiteX2" fmla="*/ 2372008 w 4110273"/>
              <a:gd name="connsiteY2" fmla="*/ 1439501 h 1979435"/>
              <a:gd name="connsiteX3" fmla="*/ 3748135 w 4110273"/>
              <a:gd name="connsiteY3" fmla="*/ 570368 h 1979435"/>
              <a:gd name="connsiteX4" fmla="*/ 4110273 w 4110273"/>
              <a:gd name="connsiteY4" fmla="*/ 0 h 197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273" h="1979435">
                <a:moveTo>
                  <a:pt x="0" y="1783533"/>
                </a:moveTo>
                <a:cubicBezTo>
                  <a:pt x="159944" y="1902737"/>
                  <a:pt x="319889" y="2021941"/>
                  <a:pt x="715224" y="1964602"/>
                </a:cubicBezTo>
                <a:cubicBezTo>
                  <a:pt x="1110559" y="1907263"/>
                  <a:pt x="1866523" y="1671873"/>
                  <a:pt x="2372008" y="1439501"/>
                </a:cubicBezTo>
                <a:cubicBezTo>
                  <a:pt x="2877493" y="1207129"/>
                  <a:pt x="3458424" y="810285"/>
                  <a:pt x="3748135" y="570368"/>
                </a:cubicBezTo>
                <a:cubicBezTo>
                  <a:pt x="4037846" y="330451"/>
                  <a:pt x="4074059" y="165225"/>
                  <a:pt x="4110273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0DEACD6-21D4-4800-9CB1-1E931EF0F590}"/>
              </a:ext>
            </a:extLst>
          </p:cNvPr>
          <p:cNvSpPr/>
          <p:nvPr/>
        </p:nvSpPr>
        <p:spPr>
          <a:xfrm>
            <a:off x="7003766" y="4013934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6B9EF9D-53D2-4795-9FF0-9CDF830136E6}"/>
              </a:ext>
            </a:extLst>
          </p:cNvPr>
          <p:cNvSpPr/>
          <p:nvPr/>
        </p:nvSpPr>
        <p:spPr>
          <a:xfrm>
            <a:off x="7870701" y="3628335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E89C9B1-49B1-445D-8CCA-6B9DD061A590}"/>
              </a:ext>
            </a:extLst>
          </p:cNvPr>
          <p:cNvSpPr/>
          <p:nvPr/>
        </p:nvSpPr>
        <p:spPr>
          <a:xfrm>
            <a:off x="2635046" y="4114481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0B4ECE4-6E4B-4DC8-9E28-84AA765CE86A}"/>
              </a:ext>
            </a:extLst>
          </p:cNvPr>
          <p:cNvSpPr/>
          <p:nvPr/>
        </p:nvSpPr>
        <p:spPr>
          <a:xfrm>
            <a:off x="3502612" y="3722433"/>
            <a:ext cx="77144" cy="253778"/>
          </a:xfrm>
          <a:custGeom>
            <a:avLst/>
            <a:gdLst>
              <a:gd name="connsiteX0" fmla="*/ 0 w 76200"/>
              <a:gd name="connsiteY0" fmla="*/ 430530 h 430530"/>
              <a:gd name="connsiteX1" fmla="*/ 60960 w 76200"/>
              <a:gd name="connsiteY1" fmla="*/ 270510 h 430530"/>
              <a:gd name="connsiteX2" fmla="*/ 76200 w 76200"/>
              <a:gd name="connsiteY2" fmla="*/ 0 h 4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0530">
                <a:moveTo>
                  <a:pt x="0" y="430530"/>
                </a:moveTo>
                <a:cubicBezTo>
                  <a:pt x="24130" y="386397"/>
                  <a:pt x="48260" y="342265"/>
                  <a:pt x="60960" y="270510"/>
                </a:cubicBezTo>
                <a:cubicBezTo>
                  <a:pt x="73660" y="198755"/>
                  <a:pt x="74930" y="99377"/>
                  <a:pt x="76200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573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Other </a:t>
            </a:r>
            <a:r>
              <a:rPr lang="de-DE" sz="2400" dirty="0" err="1"/>
              <a:t>Reduction</a:t>
            </a:r>
            <a:r>
              <a:rPr lang="de-DE" sz="2400" dirty="0"/>
              <a:t> Methods – Graph </a:t>
            </a:r>
            <a:r>
              <a:rPr lang="de-DE" sz="2400" dirty="0" err="1"/>
              <a:t>Laplacian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072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Unsupervised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7A3DC-C1B1-4CB9-8895-FA31DE1E2F5F}"/>
              </a:ext>
            </a:extLst>
          </p:cNvPr>
          <p:cNvSpPr txBox="1"/>
          <p:nvPr/>
        </p:nvSpPr>
        <p:spPr>
          <a:xfrm>
            <a:off x="3009578" y="3244334"/>
            <a:ext cx="327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#1: Simulation Embeddings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14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18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Graph </a:t>
            </a:r>
            <a:r>
              <a:rPr lang="de-DE" sz="2400" dirty="0" err="1"/>
              <a:t>Laplacian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506A4-1754-4DA5-8DC6-1B33E7661AAD}"/>
              </a:ext>
            </a:extLst>
          </p:cNvPr>
          <p:cNvSpPr/>
          <p:nvPr/>
        </p:nvSpPr>
        <p:spPr>
          <a:xfrm>
            <a:off x="475978" y="1514401"/>
            <a:ext cx="9202266" cy="472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E19710D-1C41-46D4-A7FA-CF2703745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4907" y="4653136"/>
            <a:ext cx="6504409" cy="9520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16D54C-A29B-4F91-B782-52ED2CE51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5482" y="1621594"/>
            <a:ext cx="2727753" cy="2924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8F3BF-A996-48F1-81DC-BE43F83A2A28}"/>
              </a:ext>
            </a:extLst>
          </p:cNvPr>
          <p:cNvSpPr txBox="1"/>
          <p:nvPr/>
        </p:nvSpPr>
        <p:spPr>
          <a:xfrm>
            <a:off x="6105922" y="2012647"/>
            <a:ext cx="3104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Usage</a:t>
            </a:r>
            <a:r>
              <a:rPr lang="de-DE" dirty="0"/>
              <a:t>:</a:t>
            </a:r>
          </a:p>
          <a:p>
            <a:r>
              <a:rPr lang="de-DE" dirty="0"/>
              <a:t>Simulation </a:t>
            </a:r>
            <a:r>
              <a:rPr lang="de-DE" dirty="0" err="1"/>
              <a:t>Decomposition</a:t>
            </a:r>
            <a:endParaRPr lang="de-DE" dirty="0"/>
          </a:p>
          <a:p>
            <a:r>
              <a:rPr lang="en-US" dirty="0"/>
              <a:t>Simulation Embeddings</a:t>
            </a:r>
          </a:p>
          <a:p>
            <a:r>
              <a:rPr lang="en-US" dirty="0"/>
              <a:t>(Graph-based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204256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Laplacian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12">
                <a:extLst>
                  <a:ext uri="{FF2B5EF4-FFF2-40B4-BE49-F238E27FC236}">
                    <a16:creationId xmlns:a16="http://schemas.microsoft.com/office/drawing/2014/main" id="{09FDE215-9B82-4183-A991-642F8CD10B46}"/>
                  </a:ext>
                </a:extLst>
              </p:cNvPr>
              <p:cNvSpPr txBox="1"/>
              <p:nvPr/>
            </p:nvSpPr>
            <p:spPr>
              <a:xfrm>
                <a:off x="2001466" y="1895617"/>
                <a:ext cx="6271204" cy="282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200" dirty="0"/>
                  <a:t>The Laplace-</a:t>
                </a:r>
                <a:r>
                  <a:rPr lang="de-DE" sz="2200" dirty="0" err="1"/>
                  <a:t>Beltrami</a:t>
                </a:r>
                <a:r>
                  <a:rPr lang="de-DE" sz="2200" dirty="0"/>
                  <a:t> </a:t>
                </a:r>
                <a:r>
                  <a:rPr lang="de-DE" sz="2200" dirty="0" err="1"/>
                  <a:t>generalizes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this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to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surfaces</a:t>
                </a:r>
                <a:br>
                  <a:rPr lang="de-DE" sz="2200" dirty="0"/>
                </a:br>
                <a:r>
                  <a:rPr lang="de-DE" sz="2200" dirty="0"/>
                  <a:t>(</a:t>
                </a:r>
                <a:r>
                  <a:rPr lang="de-DE" sz="2200" dirty="0" err="1"/>
                  <a:t>and</a:t>
                </a:r>
                <a:r>
                  <a:rPr lang="de-DE" sz="2200" dirty="0"/>
                  <a:t> also </a:t>
                </a:r>
                <a:r>
                  <a:rPr lang="de-DE" sz="2200" dirty="0" err="1"/>
                  <a:t>volumes</a:t>
                </a:r>
                <a:r>
                  <a:rPr lang="de-DE" sz="2200" dirty="0"/>
                  <a:t> [1])</a:t>
                </a:r>
              </a:p>
              <a:p>
                <a:endParaRPr lang="de-DE" sz="2200" dirty="0"/>
              </a:p>
              <a:p>
                <a:r>
                  <a:rPr lang="de-DE" sz="2200" dirty="0"/>
                  <a:t>Eigenfrequencies </a:t>
                </a:r>
                <a:r>
                  <a:rPr lang="de-DE" sz="2200" dirty="0" err="1"/>
                  <a:t>of</a:t>
                </a:r>
                <a:r>
                  <a:rPr lang="de-DE" sz="2200" dirty="0"/>
                  <a:t> (</a:t>
                </a:r>
                <a:r>
                  <a:rPr lang="de-DE" sz="2200" dirty="0" err="1"/>
                  <a:t>Cotangent</a:t>
                </a:r>
                <a:r>
                  <a:rPr lang="de-DE" sz="2200" dirty="0"/>
                  <a:t>) </a:t>
                </a:r>
                <a:r>
                  <a:rPr lang="de-DE" sz="2200" dirty="0" err="1"/>
                  <a:t>Laplacian</a:t>
                </a:r>
                <a:r>
                  <a:rPr lang="de-DE" sz="2200" dirty="0"/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22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sz="2200" dirty="0"/>
                  <a:t> </a:t>
                </a:r>
                <a:br>
                  <a:rPr lang="de-DE" sz="2200" dirty="0"/>
                </a:br>
                <a:r>
                  <a:rPr lang="de-DE" sz="2200" dirty="0"/>
                  <a:t>(</a:t>
                </a:r>
                <a:r>
                  <a:rPr lang="de-DE" sz="2200" dirty="0" err="1"/>
                  <a:t>and</a:t>
                </a:r>
                <a:r>
                  <a:rPr lang="de-DE" sz="2200" dirty="0"/>
                  <a:t> Surface Area Matrix )</a:t>
                </a:r>
              </a:p>
              <a:p>
                <a:r>
                  <a:rPr lang="de-DE" sz="2200" dirty="0"/>
                  <a:t>„</a:t>
                </a:r>
                <a:r>
                  <a:rPr lang="de-DE" sz="2200" dirty="0" err="1"/>
                  <a:t>frequency</a:t>
                </a:r>
                <a:r>
                  <a:rPr lang="de-DE" sz="2200" dirty="0"/>
                  <a:t> </a:t>
                </a:r>
                <a:r>
                  <a:rPr lang="de-DE" sz="2200" dirty="0" err="1"/>
                  <a:t>analysis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for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surface</a:t>
                </a:r>
                <a:r>
                  <a:rPr lang="de-DE" sz="2200" dirty="0"/>
                  <a:t> </a:t>
                </a:r>
                <a:r>
                  <a:rPr lang="de-DE" sz="2200" dirty="0" err="1"/>
                  <a:t>curvature</a:t>
                </a:r>
                <a:r>
                  <a:rPr lang="de-DE" sz="2200" dirty="0"/>
                  <a:t>“</a:t>
                </a:r>
              </a:p>
              <a:p>
                <a:endParaRPr lang="de-DE" sz="2200" dirty="0"/>
              </a:p>
              <a:p>
                <a:endParaRPr lang="de-DE" sz="2200" dirty="0"/>
              </a:p>
            </p:txBody>
          </p:sp>
        </mc:Choice>
        <mc:Fallback xmlns="">
          <p:sp>
            <p:nvSpPr>
              <p:cNvPr id="10" name="Textfeld 12">
                <a:extLst>
                  <a:ext uri="{FF2B5EF4-FFF2-40B4-BE49-F238E27FC236}">
                    <a16:creationId xmlns:a16="http://schemas.microsoft.com/office/drawing/2014/main" id="{09FDE215-9B82-4183-A991-642F8CD1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66" y="1895617"/>
                <a:ext cx="6271204" cy="2827890"/>
              </a:xfrm>
              <a:prstGeom prst="rect">
                <a:avLst/>
              </a:prstGeom>
              <a:blipFill>
                <a:blip r:embed="rId3"/>
                <a:stretch>
                  <a:fillRect l="-1263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3">
            <a:extLst>
              <a:ext uri="{FF2B5EF4-FFF2-40B4-BE49-F238E27FC236}">
                <a16:creationId xmlns:a16="http://schemas.microsoft.com/office/drawing/2014/main" id="{E8DAEF1D-834F-486F-B74A-BDE209B47C0F}"/>
              </a:ext>
            </a:extLst>
          </p:cNvPr>
          <p:cNvSpPr/>
          <p:nvPr/>
        </p:nvSpPr>
        <p:spPr>
          <a:xfrm>
            <a:off x="2070605" y="5335144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[1] Laplace–Beltrami spectra as ‘Shape-DNA’ of surfaces and solids</a:t>
            </a:r>
          </a:p>
          <a:p>
            <a:r>
              <a:rPr lang="en-US" sz="1200" dirty="0"/>
              <a:t>Martin Reuter, Franz-Erich </a:t>
            </a:r>
            <a:r>
              <a:rPr lang="en-US" sz="1200" dirty="0" err="1"/>
              <a:t>Wolter</a:t>
            </a:r>
            <a:r>
              <a:rPr lang="en-US" sz="1200" dirty="0"/>
              <a:t> * , </a:t>
            </a:r>
            <a:r>
              <a:rPr lang="en-US" sz="1200" dirty="0" err="1"/>
              <a:t>Niklas</a:t>
            </a:r>
            <a:r>
              <a:rPr lang="en-US" sz="1200" dirty="0"/>
              <a:t> </a:t>
            </a:r>
            <a:r>
              <a:rPr lang="en-US" sz="1200" dirty="0" err="1"/>
              <a:t>Peinecke</a:t>
            </a:r>
            <a:r>
              <a:rPr lang="en-US" sz="1200" dirty="0"/>
              <a:t>, 2005</a:t>
            </a:r>
          </a:p>
        </p:txBody>
      </p:sp>
      <p:sp>
        <p:nvSpPr>
          <p:cNvPr id="12" name="Textfeld 14">
            <a:extLst>
              <a:ext uri="{FF2B5EF4-FFF2-40B4-BE49-F238E27FC236}">
                <a16:creationId xmlns:a16="http://schemas.microsoft.com/office/drawing/2014/main" id="{539A2487-8E23-4044-89A3-5FCAF0BAA4DD}"/>
              </a:ext>
            </a:extLst>
          </p:cNvPr>
          <p:cNvSpPr txBox="1"/>
          <p:nvPr/>
        </p:nvSpPr>
        <p:spPr>
          <a:xfrm>
            <a:off x="2001466" y="4262209"/>
            <a:ext cx="4333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rgbClr val="FF0000"/>
                </a:solidFill>
              </a:rPr>
              <a:t>Approach </a:t>
            </a:r>
            <a:r>
              <a:rPr lang="de-DE" sz="2200" dirty="0" err="1">
                <a:solidFill>
                  <a:srgbClr val="FF0000"/>
                </a:solidFill>
              </a:rPr>
              <a:t>is</a:t>
            </a:r>
            <a:r>
              <a:rPr lang="de-DE" sz="2200" dirty="0">
                <a:solidFill>
                  <a:srgbClr val="FF0000"/>
                </a:solidFill>
              </a:rPr>
              <a:t> „</a:t>
            </a:r>
            <a:r>
              <a:rPr lang="de-DE" sz="2200" dirty="0" err="1">
                <a:solidFill>
                  <a:srgbClr val="FF0000"/>
                </a:solidFill>
              </a:rPr>
              <a:t>Isometric</a:t>
            </a:r>
            <a:r>
              <a:rPr lang="de-DE" sz="2200" dirty="0">
                <a:solidFill>
                  <a:srgbClr val="FF0000"/>
                </a:solidFill>
              </a:rPr>
              <a:t>“ </a:t>
            </a:r>
            <a:br>
              <a:rPr lang="de-DE" sz="2200" dirty="0">
                <a:solidFill>
                  <a:srgbClr val="FF0000"/>
                </a:solidFill>
              </a:rPr>
            </a:br>
            <a:r>
              <a:rPr lang="de-DE" sz="2200" dirty="0">
                <a:solidFill>
                  <a:srgbClr val="FF0000"/>
                </a:solidFill>
              </a:rPr>
              <a:t>= </a:t>
            </a:r>
            <a:r>
              <a:rPr lang="de-DE" sz="2200" dirty="0" err="1">
                <a:solidFill>
                  <a:srgbClr val="FF0000"/>
                </a:solidFill>
              </a:rPr>
              <a:t>deformation</a:t>
            </a:r>
            <a:r>
              <a:rPr lang="de-DE" sz="2200" dirty="0">
                <a:solidFill>
                  <a:srgbClr val="FF0000"/>
                </a:solidFill>
              </a:rPr>
              <a:t> (</a:t>
            </a:r>
            <a:r>
              <a:rPr lang="de-DE" sz="2200" dirty="0" err="1">
                <a:solidFill>
                  <a:srgbClr val="FF0000"/>
                </a:solidFill>
              </a:rPr>
              <a:t>position</a:t>
            </a:r>
            <a:r>
              <a:rPr lang="de-DE" sz="2200" dirty="0">
                <a:solidFill>
                  <a:srgbClr val="FF0000"/>
                </a:solidFill>
              </a:rPr>
              <a:t>) </a:t>
            </a:r>
            <a:r>
              <a:rPr lang="de-DE" sz="2200" dirty="0" err="1">
                <a:solidFill>
                  <a:srgbClr val="FF0000"/>
                </a:solidFill>
              </a:rPr>
              <a:t>unsensitive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60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Laplacian</a:t>
            </a:r>
            <a:endParaRPr lang="en-US" sz="2400" dirty="0"/>
          </a:p>
        </p:txBody>
      </p:sp>
      <p:pic>
        <p:nvPicPr>
          <p:cNvPr id="6" name="Picture 2" descr="The Laplacian example computes conformalized mean curvature flow using the cotangent Laplacian 2.">
            <a:extLst>
              <a:ext uri="{FF2B5EF4-FFF2-40B4-BE49-F238E27FC236}">
                <a16:creationId xmlns:a16="http://schemas.microsoft.com/office/drawing/2014/main" id="{648091AB-C6AE-4BC3-BA0E-E2A10BDE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40" y="1628800"/>
            <a:ext cx="4684403" cy="391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2">
            <a:extLst>
              <a:ext uri="{FF2B5EF4-FFF2-40B4-BE49-F238E27FC236}">
                <a16:creationId xmlns:a16="http://schemas.microsoft.com/office/drawing/2014/main" id="{BE28387F-5A49-4A5F-A737-25DA8F086425}"/>
              </a:ext>
            </a:extLst>
          </p:cNvPr>
          <p:cNvSpPr/>
          <p:nvPr/>
        </p:nvSpPr>
        <p:spPr>
          <a:xfrm>
            <a:off x="5673874" y="5584363"/>
            <a:ext cx="453650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Can Mean-Curvature Flow Be Made Non-Singular</a:t>
            </a:r>
            <a:br>
              <a:rPr lang="en-US" dirty="0"/>
            </a:br>
            <a:r>
              <a:rPr lang="en-US" sz="1200" dirty="0"/>
              <a:t>Michael </a:t>
            </a:r>
            <a:r>
              <a:rPr lang="en-US" sz="1200" dirty="0" err="1"/>
              <a:t>Kazhdan</a:t>
            </a:r>
            <a:r>
              <a:rPr lang="en-US" sz="1200" dirty="0"/>
              <a:t>, Jake Solomon, </a:t>
            </a:r>
            <a:r>
              <a:rPr lang="en-US" sz="1200" dirty="0" err="1"/>
              <a:t>Mirela</a:t>
            </a:r>
            <a:r>
              <a:rPr lang="en-US" sz="1200" dirty="0"/>
              <a:t> Ben-Chen, 2012</a:t>
            </a:r>
          </a:p>
        </p:txBody>
      </p:sp>
      <p:sp>
        <p:nvSpPr>
          <p:cNvPr id="8" name="Textfeld 3">
            <a:extLst>
              <a:ext uri="{FF2B5EF4-FFF2-40B4-BE49-F238E27FC236}">
                <a16:creationId xmlns:a16="http://schemas.microsoft.com/office/drawing/2014/main" id="{C8D2DC66-887B-45DC-BF0E-78F513AFF605}"/>
              </a:ext>
            </a:extLst>
          </p:cNvPr>
          <p:cNvSpPr txBox="1"/>
          <p:nvPr/>
        </p:nvSpPr>
        <p:spPr>
          <a:xfrm>
            <a:off x="561306" y="1471958"/>
            <a:ext cx="4324325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Shape DNA (Reuter 2005)</a:t>
            </a:r>
            <a:br>
              <a:rPr lang="de-DE" dirty="0"/>
            </a:br>
            <a:r>
              <a:rPr lang="de-DE" sz="1400" dirty="0" err="1"/>
              <a:t>Eigenfrequencies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independent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mesh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seen</a:t>
            </a:r>
            <a:r>
              <a:rPr lang="de-DE" sz="1400" dirty="0"/>
              <a:t> a </a:t>
            </a:r>
            <a:r>
              <a:rPr lang="de-DE" sz="1400" dirty="0" err="1"/>
              <a:t>frequencies</a:t>
            </a:r>
            <a:r>
              <a:rPr lang="de-DE" sz="1400" dirty="0"/>
              <a:t> </a:t>
            </a:r>
            <a:r>
              <a:rPr lang="de-DE" sz="1400" dirty="0" err="1"/>
              <a:t>defining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shape</a:t>
            </a: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Shapes (</a:t>
            </a:r>
            <a:r>
              <a:rPr lang="de-DE" dirty="0" err="1"/>
              <a:t>Tycowicz</a:t>
            </a:r>
            <a:r>
              <a:rPr lang="de-DE" dirty="0"/>
              <a:t> 2015)</a:t>
            </a:r>
            <a:br>
              <a:rPr lang="en-US" dirty="0"/>
            </a:br>
            <a:r>
              <a:rPr lang="en-US" sz="1400" dirty="0"/>
              <a:t>Energy Modes of structure, modal basis describing</a:t>
            </a:r>
            <a:br>
              <a:rPr lang="en-US" sz="1400" dirty="0"/>
            </a:br>
            <a:r>
              <a:rPr lang="en-US" sz="1400" dirty="0"/>
              <a:t>deformation behavior of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Spectral</a:t>
            </a:r>
            <a:r>
              <a:rPr lang="de-DE" dirty="0"/>
              <a:t> MDS (</a:t>
            </a:r>
            <a:r>
              <a:rPr lang="de-DE" dirty="0" err="1"/>
              <a:t>Aflalo</a:t>
            </a:r>
            <a:r>
              <a:rPr lang="de-DE" dirty="0"/>
              <a:t> 2013)</a:t>
            </a:r>
            <a:br>
              <a:rPr lang="de-DE" dirty="0"/>
            </a:br>
            <a:r>
              <a:rPr lang="de-DE" sz="1400" dirty="0" err="1"/>
              <a:t>Embeddings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geometric</a:t>
            </a:r>
            <a:r>
              <a:rPr lang="de-DE" sz="1400" dirty="0"/>
              <a:t> </a:t>
            </a:r>
            <a:r>
              <a:rPr lang="de-DE" sz="1400" dirty="0" err="1"/>
              <a:t>manifolds</a:t>
            </a: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Skeletons (Liang 2012)</a:t>
            </a:r>
            <a:br>
              <a:rPr lang="de-DE" sz="1400" dirty="0"/>
            </a:br>
            <a:r>
              <a:rPr lang="de-DE" sz="1400" dirty="0" err="1"/>
              <a:t>Getting</a:t>
            </a:r>
            <a:r>
              <a:rPr lang="de-DE" sz="1400" dirty="0"/>
              <a:t> </a:t>
            </a:r>
            <a:r>
              <a:rPr lang="de-DE" sz="1400" dirty="0" err="1"/>
              <a:t>skeletons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meshes</a:t>
            </a:r>
            <a:r>
              <a:rPr lang="de-DE" sz="1400" dirty="0"/>
              <a:t>. In </a:t>
            </a:r>
            <a:r>
              <a:rPr lang="de-DE" sz="1400" dirty="0" err="1"/>
              <a:t>general</a:t>
            </a:r>
            <a:br>
              <a:rPr lang="de-DE" sz="1400" dirty="0"/>
            </a:br>
            <a:r>
              <a:rPr lang="de-DE" sz="1400" dirty="0" err="1"/>
              <a:t>mesh</a:t>
            </a:r>
            <a:r>
              <a:rPr lang="de-DE" sz="1400" dirty="0"/>
              <a:t> </a:t>
            </a:r>
            <a:r>
              <a:rPr lang="de-DE" sz="1400" dirty="0" err="1"/>
              <a:t>simplification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possible</a:t>
            </a:r>
            <a:r>
              <a:rPr lang="de-DE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Clustering &amp; Segmentation (Zhang 2009)</a:t>
            </a:r>
            <a:br>
              <a:rPr lang="de-DE" sz="1400" dirty="0"/>
            </a:br>
            <a:r>
              <a:rPr lang="de-DE" sz="1400" dirty="0" err="1"/>
              <a:t>Decompose</a:t>
            </a:r>
            <a:r>
              <a:rPr lang="de-DE" sz="1400" dirty="0"/>
              <a:t> </a:t>
            </a:r>
            <a:r>
              <a:rPr lang="de-DE" sz="1400" dirty="0" err="1"/>
              <a:t>mesh</a:t>
            </a:r>
            <a:r>
              <a:rPr lang="de-DE" sz="1400" dirty="0"/>
              <a:t> </a:t>
            </a:r>
            <a:r>
              <a:rPr lang="de-DE" sz="1400" dirty="0" err="1"/>
              <a:t>into</a:t>
            </a:r>
            <a:r>
              <a:rPr lang="de-DE" sz="1400" dirty="0"/>
              <a:t> </a:t>
            </a:r>
            <a:r>
              <a:rPr lang="de-DE" sz="1400" dirty="0" err="1"/>
              <a:t>reasonable</a:t>
            </a:r>
            <a:r>
              <a:rPr lang="de-DE" sz="1400" dirty="0"/>
              <a:t> </a:t>
            </a:r>
            <a:r>
              <a:rPr lang="de-DE" sz="1400" dirty="0" err="1"/>
              <a:t>components</a:t>
            </a: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66936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448072" y="1927168"/>
            <a:ext cx="3803532" cy="263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[1] Laplace–Beltrami spectra as ‘Shape-DNA’ of surfaces and solids</a:t>
            </a:r>
          </a:p>
          <a:p>
            <a:r>
              <a:rPr lang="en-US" sz="975" dirty="0"/>
              <a:t>Martin Reuter, Franz-Erich </a:t>
            </a:r>
            <a:r>
              <a:rPr lang="en-US" sz="975" dirty="0" err="1"/>
              <a:t>Wolter</a:t>
            </a:r>
            <a:r>
              <a:rPr lang="en-US" sz="975" dirty="0"/>
              <a:t> * , </a:t>
            </a:r>
            <a:r>
              <a:rPr lang="en-US" sz="975" dirty="0" err="1"/>
              <a:t>Niklas</a:t>
            </a:r>
            <a:r>
              <a:rPr lang="en-US" sz="975" dirty="0"/>
              <a:t> </a:t>
            </a:r>
            <a:r>
              <a:rPr lang="en-US" sz="975" dirty="0" err="1"/>
              <a:t>Peinecke</a:t>
            </a:r>
            <a:r>
              <a:rPr lang="en-US" sz="975" dirty="0"/>
              <a:t>, 2005</a:t>
            </a:r>
          </a:p>
          <a:p>
            <a:endParaRPr lang="de-DE" sz="975" dirty="0"/>
          </a:p>
          <a:p>
            <a:r>
              <a:rPr lang="en-US" sz="1138" dirty="0"/>
              <a:t>[2] Discrete Laplace-Beltrami Operators for Shape Analysis and Segmentation</a:t>
            </a:r>
          </a:p>
          <a:p>
            <a:r>
              <a:rPr lang="en-US" sz="894" dirty="0"/>
              <a:t>Martin Reuter et al. 2009</a:t>
            </a:r>
          </a:p>
          <a:p>
            <a:endParaRPr lang="de-DE" sz="975" dirty="0"/>
          </a:p>
          <a:p>
            <a:r>
              <a:rPr lang="en-US" sz="1138" dirty="0"/>
              <a:t>[3] Laplace–Beltrami eigenvalues and topological features of </a:t>
            </a:r>
            <a:r>
              <a:rPr lang="en-US" sz="1138" dirty="0" err="1"/>
              <a:t>eigenfunctions</a:t>
            </a:r>
            <a:r>
              <a:rPr lang="en-US" sz="1138" dirty="0"/>
              <a:t> for statistical shape analysis</a:t>
            </a:r>
          </a:p>
          <a:p>
            <a:r>
              <a:rPr lang="de-DE" sz="975" dirty="0"/>
              <a:t>Martin Reuter et al. 2009</a:t>
            </a:r>
          </a:p>
          <a:p>
            <a:endParaRPr lang="de-DE" sz="975" dirty="0"/>
          </a:p>
          <a:p>
            <a:r>
              <a:rPr lang="de-DE" sz="975" dirty="0"/>
              <a:t>Implementations:</a:t>
            </a:r>
          </a:p>
          <a:p>
            <a:r>
              <a:rPr lang="en-US" sz="975" dirty="0">
                <a:hlinkClick r:id="rId3"/>
              </a:rPr>
              <a:t>http://reuter.mit.edu/software/shapedna</a:t>
            </a:r>
            <a:endParaRPr lang="en-US" sz="975" dirty="0"/>
          </a:p>
          <a:p>
            <a:r>
              <a:rPr lang="en-US" sz="975" dirty="0">
                <a:hlinkClick r:id="rId4"/>
              </a:rPr>
              <a:t>https://github.com/nipy/mindboggle</a:t>
            </a:r>
            <a:endParaRPr lang="en-US" sz="975" dirty="0"/>
          </a:p>
          <a:p>
            <a:r>
              <a:rPr lang="de-DE" sz="975" dirty="0"/>
              <a:t>(</a:t>
            </a:r>
            <a:r>
              <a:rPr lang="de-DE" sz="975" dirty="0" err="1"/>
              <a:t>there</a:t>
            </a:r>
            <a:r>
              <a:rPr lang="de-DE" sz="975" dirty="0"/>
              <a:t> </a:t>
            </a:r>
            <a:r>
              <a:rPr lang="de-DE" sz="975" dirty="0" err="1"/>
              <a:t>are</a:t>
            </a:r>
            <a:r>
              <a:rPr lang="de-DE" sz="975" dirty="0"/>
              <a:t> </a:t>
            </a:r>
            <a:r>
              <a:rPr lang="de-DE" sz="975" dirty="0" err="1"/>
              <a:t>many</a:t>
            </a:r>
            <a:r>
              <a:rPr lang="de-DE" sz="975" dirty="0"/>
              <a:t> </a:t>
            </a:r>
            <a:r>
              <a:rPr lang="de-DE" sz="975" dirty="0" err="1"/>
              <a:t>more</a:t>
            </a:r>
            <a:r>
              <a:rPr lang="de-DE" sz="975" dirty="0"/>
              <a:t> derivatives </a:t>
            </a:r>
            <a:r>
              <a:rPr lang="de-DE" sz="975" dirty="0" err="1"/>
              <a:t>and</a:t>
            </a:r>
            <a:r>
              <a:rPr lang="de-DE" sz="975" dirty="0"/>
              <a:t> </a:t>
            </a:r>
            <a:r>
              <a:rPr lang="de-DE" sz="975" dirty="0" err="1"/>
              <a:t>extended</a:t>
            </a:r>
            <a:r>
              <a:rPr lang="de-DE" sz="975" dirty="0"/>
              <a:t> </a:t>
            </a:r>
            <a:r>
              <a:rPr lang="de-DE" sz="975" dirty="0" err="1"/>
              <a:t>versions</a:t>
            </a:r>
            <a:r>
              <a:rPr lang="de-DE" sz="975" dirty="0"/>
              <a:t>)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04" y="1094148"/>
            <a:ext cx="4398689" cy="210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99" y="3546032"/>
            <a:ext cx="4097099" cy="206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4905967" y="3250162"/>
            <a:ext cx="165782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38" dirty="0"/>
              <a:t>First </a:t>
            </a:r>
            <a:r>
              <a:rPr lang="de-DE" sz="1138" dirty="0" err="1"/>
              <a:t>Eigenvectors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LBO</a:t>
            </a:r>
            <a:endParaRPr lang="en-US" sz="1138" dirty="0"/>
          </a:p>
        </p:txBody>
      </p:sp>
      <p:sp>
        <p:nvSpPr>
          <p:cNvPr id="29" name="Textfeld 28"/>
          <p:cNvSpPr txBox="1"/>
          <p:nvPr/>
        </p:nvSpPr>
        <p:spPr>
          <a:xfrm>
            <a:off x="4836763" y="5484371"/>
            <a:ext cx="416652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38" dirty="0" err="1"/>
              <a:t>Isometry</a:t>
            </a:r>
            <a:r>
              <a:rPr lang="de-DE" sz="1138" dirty="0"/>
              <a:t>: Mode </a:t>
            </a:r>
            <a:r>
              <a:rPr lang="de-DE" sz="1138" dirty="0" err="1"/>
              <a:t>independence</a:t>
            </a:r>
            <a:r>
              <a:rPr lang="de-DE" sz="1138" dirty="0"/>
              <a:t> </a:t>
            </a:r>
            <a:r>
              <a:rPr lang="de-DE" sz="1138" dirty="0" err="1"/>
              <a:t>from</a:t>
            </a:r>
            <a:r>
              <a:rPr lang="de-DE" sz="1138" dirty="0"/>
              <a:t> (non-</a:t>
            </a:r>
            <a:r>
              <a:rPr lang="de-DE" sz="1138" dirty="0" err="1"/>
              <a:t>stretching</a:t>
            </a:r>
            <a:r>
              <a:rPr lang="de-DE" sz="1138" dirty="0"/>
              <a:t>) </a:t>
            </a:r>
            <a:r>
              <a:rPr lang="de-DE" sz="1138" dirty="0" err="1"/>
              <a:t>deformations</a:t>
            </a:r>
            <a:endParaRPr lang="en-US" sz="1138" dirty="0"/>
          </a:p>
        </p:txBody>
      </p:sp>
      <p:sp>
        <p:nvSpPr>
          <p:cNvPr id="5" name="Textfeld 4"/>
          <p:cNvSpPr txBox="1"/>
          <p:nvPr/>
        </p:nvSpPr>
        <p:spPr>
          <a:xfrm>
            <a:off x="448071" y="4716350"/>
            <a:ext cx="3959802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>
                <a:solidFill>
                  <a:srgbClr val="FF0000"/>
                </a:solidFill>
              </a:rPr>
              <a:t>„The </a:t>
            </a:r>
            <a:r>
              <a:rPr lang="de-DE" sz="1463" dirty="0" err="1">
                <a:solidFill>
                  <a:srgbClr val="FF0000"/>
                </a:solidFill>
              </a:rPr>
              <a:t>eigenvector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field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is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isometrically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br>
              <a:rPr lang="de-DE" sz="1463" dirty="0">
                <a:solidFill>
                  <a:srgbClr val="FF0000"/>
                </a:solidFill>
              </a:rPr>
            </a:br>
            <a:r>
              <a:rPr lang="de-DE" sz="1463" dirty="0" err="1">
                <a:solidFill>
                  <a:srgbClr val="FF0000"/>
                </a:solidFill>
              </a:rPr>
              <a:t>mesh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independent</a:t>
            </a:r>
            <a:r>
              <a:rPr lang="de-DE" sz="1463" dirty="0">
                <a:solidFill>
                  <a:srgbClr val="FF0000"/>
                </a:solidFill>
              </a:rPr>
              <a:t>, </a:t>
            </a:r>
            <a:r>
              <a:rPr lang="de-DE" sz="1463" dirty="0" err="1">
                <a:solidFill>
                  <a:srgbClr val="FF0000"/>
                </a:solidFill>
              </a:rPr>
              <a:t>the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eigenvectors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though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</a:p>
          <a:p>
            <a:r>
              <a:rPr lang="de-DE" sz="1463" dirty="0" err="1">
                <a:solidFill>
                  <a:srgbClr val="FF0000"/>
                </a:solidFill>
              </a:rPr>
              <a:t>are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specific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for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every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mesh</a:t>
            </a:r>
            <a:r>
              <a:rPr lang="de-DE" sz="1463" dirty="0">
                <a:solidFill>
                  <a:srgbClr val="FF0000"/>
                </a:solidFill>
              </a:rPr>
              <a:t> (1 </a:t>
            </a:r>
            <a:r>
              <a:rPr lang="de-DE" sz="1463" dirty="0" err="1">
                <a:solidFill>
                  <a:srgbClr val="FF0000"/>
                </a:solidFill>
              </a:rPr>
              <a:t>value</a:t>
            </a:r>
            <a:r>
              <a:rPr lang="de-DE" sz="1463" dirty="0">
                <a:solidFill>
                  <a:srgbClr val="FF0000"/>
                </a:solidFill>
              </a:rPr>
              <a:t> per </a:t>
            </a:r>
            <a:r>
              <a:rPr lang="de-DE" sz="1463" dirty="0" err="1">
                <a:solidFill>
                  <a:srgbClr val="FF0000"/>
                </a:solidFill>
              </a:rPr>
              <a:t>element</a:t>
            </a:r>
            <a:r>
              <a:rPr lang="de-DE" sz="1463" dirty="0">
                <a:solidFill>
                  <a:srgbClr val="FF0000"/>
                </a:solidFill>
              </a:rPr>
              <a:t>)“</a:t>
            </a:r>
            <a:endParaRPr lang="en-US" sz="146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/>
          <p:cNvSpPr txBox="1"/>
          <p:nvPr/>
        </p:nvSpPr>
        <p:spPr>
          <a:xfrm>
            <a:off x="350637" y="5359316"/>
            <a:ext cx="287931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38" dirty="0"/>
              <a:t>Different geometries (</a:t>
            </a:r>
            <a:r>
              <a:rPr lang="de-DE" sz="1138" dirty="0" err="1"/>
              <a:t>meshing</a:t>
            </a:r>
            <a:r>
              <a:rPr lang="de-DE" sz="1138" dirty="0"/>
              <a:t>, </a:t>
            </a:r>
            <a:r>
              <a:rPr lang="de-DE" sz="1138" dirty="0" err="1"/>
              <a:t>deformed</a:t>
            </a:r>
            <a:r>
              <a:rPr lang="de-DE" sz="1138" dirty="0"/>
              <a:t>, …)</a:t>
            </a:r>
            <a:endParaRPr lang="en-US" sz="1138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5" y="1902960"/>
            <a:ext cx="3452437" cy="333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0" y="2060528"/>
            <a:ext cx="4074109" cy="302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4378718" y="3289697"/>
                <a:ext cx="524952" cy="242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75" i="1" dirty="0">
                          <a:latin typeface="Cambria Math"/>
                        </a:rPr>
                        <m:t>𝑀𝐷</m:t>
                      </m:r>
                      <m:sSub>
                        <m:sSubPr>
                          <m:ctrlPr>
                            <a:rPr lang="de-DE" sz="975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975" i="1" dirty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de-DE" sz="975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75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18" y="3289697"/>
                <a:ext cx="524952" cy="242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/>
          <p:cNvSpPr txBox="1"/>
          <p:nvPr/>
        </p:nvSpPr>
        <p:spPr>
          <a:xfrm>
            <a:off x="4378719" y="5219634"/>
            <a:ext cx="5307607" cy="36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>
                <a:solidFill>
                  <a:srgbClr val="FF0000"/>
                </a:solidFill>
              </a:rPr>
              <a:t>„</a:t>
            </a:r>
            <a:r>
              <a:rPr lang="de-DE" sz="1788" dirty="0" err="1">
                <a:solidFill>
                  <a:srgbClr val="FF0000"/>
                </a:solidFill>
              </a:rPr>
              <a:t>values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rather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topology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differences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than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deformations</a:t>
            </a:r>
            <a:r>
              <a:rPr lang="de-DE" sz="1788" dirty="0">
                <a:solidFill>
                  <a:srgbClr val="FF0000"/>
                </a:solidFill>
              </a:rPr>
              <a:t>“</a:t>
            </a:r>
            <a:endParaRPr lang="en-US" sz="1788" dirty="0">
              <a:solidFill>
                <a:srgbClr val="FF0000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031820" y="1335500"/>
            <a:ext cx="4631524" cy="64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Eigenfrequencies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Laplacian</a:t>
            </a:r>
            <a:r>
              <a:rPr lang="de-DE" sz="1788" dirty="0"/>
              <a:t> </a:t>
            </a:r>
            <a:r>
              <a:rPr lang="de-DE" sz="1788" dirty="0" err="1"/>
              <a:t>as</a:t>
            </a:r>
            <a:r>
              <a:rPr lang="de-DE" sz="1788" dirty="0"/>
              <a:t> „Shape DNA“</a:t>
            </a:r>
          </a:p>
          <a:p>
            <a:r>
              <a:rPr lang="de-DE" sz="1788" dirty="0"/>
              <a:t>Embedding (MDS)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laplacian</a:t>
            </a:r>
            <a:r>
              <a:rPr lang="de-DE" sz="1788" dirty="0"/>
              <a:t> </a:t>
            </a:r>
            <a:r>
              <a:rPr lang="de-DE" sz="1788" dirty="0" err="1"/>
              <a:t>eigenfrequencies</a:t>
            </a:r>
            <a:endParaRPr lang="de-DE" sz="1788" dirty="0"/>
          </a:p>
        </p:txBody>
      </p:sp>
    </p:spTree>
    <p:extLst>
      <p:ext uri="{BB962C8B-B14F-4D97-AF65-F5344CB8AC3E}">
        <p14:creationId xmlns:p14="http://schemas.microsoft.com/office/powerpoint/2010/main" val="222274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0" y="1790556"/>
            <a:ext cx="7939706" cy="232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75142" y="4833380"/>
            <a:ext cx="8161465" cy="64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Abstract </a:t>
            </a:r>
            <a:r>
              <a:rPr lang="de-DE" sz="1788" dirty="0" err="1"/>
              <a:t>simplification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models</a:t>
            </a:r>
            <a:r>
              <a:rPr lang="de-DE" sz="1788" dirty="0"/>
              <a:t>. </a:t>
            </a:r>
            <a:r>
              <a:rPr lang="de-DE" sz="1788" dirty="0" err="1"/>
              <a:t>Used</a:t>
            </a:r>
            <a:r>
              <a:rPr lang="de-DE" sz="1788" dirty="0"/>
              <a:t> in Computer Graphics </a:t>
            </a:r>
            <a:r>
              <a:rPr lang="de-DE" sz="1788" dirty="0" err="1"/>
              <a:t>and</a:t>
            </a:r>
            <a:r>
              <a:rPr lang="de-DE" sz="1788" dirty="0"/>
              <a:t> Animation </a:t>
            </a:r>
            <a:r>
              <a:rPr lang="de-DE" sz="1788" dirty="0" err="1"/>
              <a:t>industry</a:t>
            </a:r>
            <a:r>
              <a:rPr lang="de-DE" sz="1788" dirty="0"/>
              <a:t>.</a:t>
            </a:r>
            <a:br>
              <a:rPr lang="de-DE" sz="1788" dirty="0"/>
            </a:br>
            <a:r>
              <a:rPr lang="de-DE" sz="1788" dirty="0"/>
              <a:t>(Skeletons </a:t>
            </a:r>
            <a:r>
              <a:rPr lang="de-DE" sz="1788" dirty="0" err="1"/>
              <a:t>are</a:t>
            </a:r>
            <a:r>
              <a:rPr lang="de-DE" sz="1788" dirty="0"/>
              <a:t> </a:t>
            </a:r>
            <a:r>
              <a:rPr lang="de-DE" sz="1788" dirty="0" err="1"/>
              <a:t>used</a:t>
            </a:r>
            <a:r>
              <a:rPr lang="de-DE" sz="1788" dirty="0"/>
              <a:t> </a:t>
            </a:r>
            <a:r>
              <a:rPr lang="de-DE" sz="1788" dirty="0" err="1"/>
              <a:t>tremendously</a:t>
            </a:r>
            <a:r>
              <a:rPr lang="de-DE" sz="1788" dirty="0"/>
              <a:t> </a:t>
            </a:r>
            <a:r>
              <a:rPr lang="de-DE" sz="1788" dirty="0" err="1"/>
              <a:t>for</a:t>
            </a:r>
            <a:r>
              <a:rPr lang="de-DE" sz="1788" dirty="0"/>
              <a:t> </a:t>
            </a:r>
            <a:r>
              <a:rPr lang="de-DE" sz="1788" dirty="0" err="1"/>
              <a:t>animations</a:t>
            </a:r>
            <a:r>
              <a:rPr lang="de-DE" sz="1788" dirty="0"/>
              <a:t>)</a:t>
            </a:r>
            <a:endParaRPr lang="en-US" sz="1788" dirty="0"/>
          </a:p>
        </p:txBody>
      </p:sp>
    </p:spTree>
    <p:extLst>
      <p:ext uri="{BB962C8B-B14F-4D97-AF65-F5344CB8AC3E}">
        <p14:creationId xmlns:p14="http://schemas.microsoft.com/office/powerpoint/2010/main" val="8052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48072" y="1673524"/>
            <a:ext cx="3731855" cy="4044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Use</a:t>
            </a:r>
            <a:r>
              <a:rPr lang="de-DE" sz="1788" dirty="0"/>
              <a:t>-Cases:</a:t>
            </a:r>
          </a:p>
          <a:p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Shape DNA (Reuter 2005 [1])</a:t>
            </a:r>
            <a:br>
              <a:rPr lang="de-DE" sz="1463" dirty="0"/>
            </a:br>
            <a:r>
              <a:rPr lang="de-DE" sz="1138" dirty="0" err="1"/>
              <a:t>Eigenfrequencies</a:t>
            </a:r>
            <a:r>
              <a:rPr lang="de-DE" sz="1138" dirty="0"/>
              <a:t> </a:t>
            </a:r>
            <a:r>
              <a:rPr lang="de-DE" sz="1138" dirty="0" err="1"/>
              <a:t>are</a:t>
            </a:r>
            <a:r>
              <a:rPr lang="de-DE" sz="1138" dirty="0"/>
              <a:t> </a:t>
            </a:r>
            <a:r>
              <a:rPr lang="de-DE" sz="1138" dirty="0" err="1"/>
              <a:t>independent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and</a:t>
            </a:r>
            <a:r>
              <a:rPr lang="de-DE" sz="1138" dirty="0"/>
              <a:t> </a:t>
            </a:r>
            <a:r>
              <a:rPr lang="de-DE" sz="1138" dirty="0" err="1"/>
              <a:t>can</a:t>
            </a:r>
            <a:r>
              <a:rPr lang="de-DE" sz="1138" dirty="0"/>
              <a:t> </a:t>
            </a:r>
            <a:br>
              <a:rPr lang="de-DE" sz="1138" dirty="0"/>
            </a:br>
            <a:r>
              <a:rPr lang="de-DE" sz="1138" dirty="0" err="1"/>
              <a:t>be</a:t>
            </a:r>
            <a:r>
              <a:rPr lang="de-DE" sz="1138" dirty="0"/>
              <a:t> </a:t>
            </a:r>
            <a:r>
              <a:rPr lang="de-DE" sz="1138" dirty="0" err="1"/>
              <a:t>seen</a:t>
            </a:r>
            <a:r>
              <a:rPr lang="de-DE" sz="1138" dirty="0"/>
              <a:t> a </a:t>
            </a:r>
            <a:r>
              <a:rPr lang="de-DE" sz="1138" dirty="0" err="1"/>
              <a:t>frequencies</a:t>
            </a:r>
            <a:r>
              <a:rPr lang="de-DE" sz="1138" dirty="0"/>
              <a:t> </a:t>
            </a:r>
            <a:r>
              <a:rPr lang="de-DE" sz="1138" dirty="0" err="1"/>
              <a:t>defining</a:t>
            </a:r>
            <a:r>
              <a:rPr lang="de-DE" sz="1138" dirty="0"/>
              <a:t> </a:t>
            </a:r>
            <a:r>
              <a:rPr lang="de-DE" sz="1138" dirty="0" err="1"/>
              <a:t>the</a:t>
            </a:r>
            <a:r>
              <a:rPr lang="de-DE" sz="1138" dirty="0"/>
              <a:t> </a:t>
            </a:r>
            <a:r>
              <a:rPr lang="de-DE" sz="1138" dirty="0" err="1"/>
              <a:t>shape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>
                <a:solidFill>
                  <a:srgbClr val="FF0000"/>
                </a:solidFill>
              </a:rPr>
              <a:t>Compression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of</a:t>
            </a:r>
            <a:r>
              <a:rPr lang="de-DE" sz="1463" dirty="0">
                <a:solidFill>
                  <a:srgbClr val="FF0000"/>
                </a:solidFill>
              </a:rPr>
              <a:t> Shapes (</a:t>
            </a:r>
            <a:r>
              <a:rPr lang="de-DE" sz="1463" dirty="0" err="1">
                <a:solidFill>
                  <a:srgbClr val="FF0000"/>
                </a:solidFill>
              </a:rPr>
              <a:t>Tycowicz</a:t>
            </a:r>
            <a:r>
              <a:rPr lang="de-DE" sz="1463" dirty="0">
                <a:solidFill>
                  <a:srgbClr val="FF0000"/>
                </a:solidFill>
              </a:rPr>
              <a:t> 2015 [2])</a:t>
            </a:r>
            <a:br>
              <a:rPr lang="en-US" sz="1463" dirty="0">
                <a:solidFill>
                  <a:srgbClr val="FF0000"/>
                </a:solidFill>
              </a:rPr>
            </a:br>
            <a:r>
              <a:rPr lang="en-US" sz="1138" dirty="0">
                <a:solidFill>
                  <a:srgbClr val="FF0000"/>
                </a:solidFill>
              </a:rPr>
              <a:t>Energy Modes of structure, modal basis describing</a:t>
            </a:r>
            <a:br>
              <a:rPr lang="en-US" sz="1138" dirty="0">
                <a:solidFill>
                  <a:srgbClr val="FF0000"/>
                </a:solidFill>
              </a:rPr>
            </a:br>
            <a:r>
              <a:rPr lang="en-US" sz="1138" dirty="0">
                <a:solidFill>
                  <a:srgbClr val="FF0000"/>
                </a:solidFill>
              </a:rPr>
              <a:t>deformation behavior of structure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Spectral</a:t>
            </a:r>
            <a:r>
              <a:rPr lang="de-DE" sz="1463" dirty="0"/>
              <a:t> MDS (</a:t>
            </a:r>
            <a:r>
              <a:rPr lang="de-DE" sz="1463" dirty="0" err="1"/>
              <a:t>Aflalo</a:t>
            </a:r>
            <a:r>
              <a:rPr lang="de-DE" sz="1463" dirty="0"/>
              <a:t> 2013)</a:t>
            </a:r>
            <a:br>
              <a:rPr lang="de-DE" sz="1463" dirty="0"/>
            </a:br>
            <a:r>
              <a:rPr lang="de-DE" sz="1138" dirty="0" err="1"/>
              <a:t>Embeddings</a:t>
            </a:r>
            <a:r>
              <a:rPr lang="de-DE" sz="1138" dirty="0"/>
              <a:t> </a:t>
            </a:r>
            <a:r>
              <a:rPr lang="de-DE" sz="1138" dirty="0" err="1"/>
              <a:t>for</a:t>
            </a:r>
            <a:r>
              <a:rPr lang="de-DE" sz="1138" dirty="0"/>
              <a:t> </a:t>
            </a:r>
            <a:r>
              <a:rPr lang="de-DE" sz="1138" dirty="0" err="1"/>
              <a:t>geometric</a:t>
            </a:r>
            <a:r>
              <a:rPr lang="de-DE" sz="1138" dirty="0"/>
              <a:t> </a:t>
            </a:r>
            <a:r>
              <a:rPr lang="de-DE" sz="1138" dirty="0" err="1"/>
              <a:t>manifolds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Skeletons (Liang 2012)</a:t>
            </a:r>
            <a:br>
              <a:rPr lang="de-DE" sz="1463" dirty="0"/>
            </a:br>
            <a:r>
              <a:rPr lang="de-DE" sz="1138" dirty="0" err="1"/>
              <a:t>Getting</a:t>
            </a:r>
            <a:r>
              <a:rPr lang="de-DE" sz="1138" dirty="0"/>
              <a:t> </a:t>
            </a:r>
            <a:r>
              <a:rPr lang="de-DE" sz="1138" dirty="0" err="1"/>
              <a:t>skeletons</a:t>
            </a:r>
            <a:r>
              <a:rPr lang="de-DE" sz="1138" dirty="0"/>
              <a:t> </a:t>
            </a:r>
            <a:r>
              <a:rPr lang="de-DE" sz="1138" dirty="0" err="1"/>
              <a:t>from</a:t>
            </a:r>
            <a:r>
              <a:rPr lang="de-DE" sz="1138" dirty="0"/>
              <a:t> </a:t>
            </a:r>
            <a:r>
              <a:rPr lang="de-DE" sz="1138" dirty="0" err="1"/>
              <a:t>meshes</a:t>
            </a:r>
            <a:r>
              <a:rPr lang="de-DE" sz="1138" dirty="0"/>
              <a:t>. In </a:t>
            </a:r>
            <a:r>
              <a:rPr lang="de-DE" sz="1138" dirty="0" err="1"/>
              <a:t>general</a:t>
            </a:r>
            <a:br>
              <a:rPr lang="de-DE" sz="1138" dirty="0"/>
            </a:b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simplification</a:t>
            </a:r>
            <a:r>
              <a:rPr lang="de-DE" sz="1138" dirty="0"/>
              <a:t> </a:t>
            </a:r>
            <a:r>
              <a:rPr lang="de-DE" sz="1138" dirty="0" err="1"/>
              <a:t>is</a:t>
            </a:r>
            <a:r>
              <a:rPr lang="de-DE" sz="1138" dirty="0"/>
              <a:t> </a:t>
            </a:r>
            <a:r>
              <a:rPr lang="de-DE" sz="1138" dirty="0" err="1"/>
              <a:t>possible</a:t>
            </a:r>
            <a:r>
              <a:rPr lang="de-DE" sz="1138" dirty="0"/>
              <a:t>.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Clustering &amp; Segmentation (Zhang 2009)</a:t>
            </a:r>
            <a:br>
              <a:rPr lang="de-DE" sz="1138" dirty="0"/>
            </a:br>
            <a:r>
              <a:rPr lang="de-DE" sz="1138" dirty="0" err="1"/>
              <a:t>Decompose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into</a:t>
            </a:r>
            <a:r>
              <a:rPr lang="de-DE" sz="1138" dirty="0"/>
              <a:t> </a:t>
            </a:r>
            <a:r>
              <a:rPr lang="de-DE" sz="1138" dirty="0" err="1"/>
              <a:t>reasonable</a:t>
            </a:r>
            <a:r>
              <a:rPr lang="de-DE" sz="1138" dirty="0"/>
              <a:t> </a:t>
            </a:r>
            <a:r>
              <a:rPr lang="de-DE" sz="1138" dirty="0" err="1"/>
              <a:t>components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</p:txBody>
      </p:sp>
      <p:sp>
        <p:nvSpPr>
          <p:cNvPr id="5" name="Rechteck 4"/>
          <p:cNvSpPr/>
          <p:nvPr/>
        </p:nvSpPr>
        <p:spPr>
          <a:xfrm>
            <a:off x="647094" y="7114317"/>
            <a:ext cx="3935880" cy="139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[2] - Concepts and Algorithms for the Deformation, Analysis, and Compression of Digital Shapes</a:t>
            </a:r>
          </a:p>
          <a:p>
            <a:r>
              <a:rPr lang="en-US" sz="975" dirty="0"/>
              <a:t>Christoph von </a:t>
            </a:r>
            <a:r>
              <a:rPr lang="en-US" sz="975" dirty="0" err="1"/>
              <a:t>Tycowicz</a:t>
            </a:r>
            <a:r>
              <a:rPr lang="en-US" sz="975" dirty="0"/>
              <a:t> (2015)</a:t>
            </a:r>
          </a:p>
          <a:p>
            <a:r>
              <a:rPr lang="en-US" sz="1138" dirty="0"/>
              <a:t>[3] - Spectral multidimensional scaling</a:t>
            </a:r>
          </a:p>
          <a:p>
            <a:r>
              <a:rPr lang="en-US" sz="894" dirty="0" err="1"/>
              <a:t>Yonathan</a:t>
            </a:r>
            <a:r>
              <a:rPr lang="en-US" sz="894" dirty="0"/>
              <a:t> </a:t>
            </a:r>
            <a:r>
              <a:rPr lang="en-US" sz="894" dirty="0" err="1"/>
              <a:t>Aflalo</a:t>
            </a:r>
            <a:r>
              <a:rPr lang="en-US" sz="894" dirty="0"/>
              <a:t> and Ron Kimmel (2013)</a:t>
            </a:r>
          </a:p>
          <a:p>
            <a:r>
              <a:rPr lang="en-US" sz="1138" dirty="0"/>
              <a:t>[4] - Geometric Understanding of Point Clouds Using Laplace-Beltrami Operator</a:t>
            </a:r>
          </a:p>
          <a:p>
            <a:r>
              <a:rPr lang="en-US" sz="894" dirty="0"/>
              <a:t>Jian Liang et al. 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63406" y="2997438"/>
            <a:ext cx="3318537" cy="36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„</a:t>
            </a:r>
            <a:r>
              <a:rPr lang="de-DE" sz="1788" dirty="0" err="1"/>
              <a:t>Compression</a:t>
            </a:r>
            <a:r>
              <a:rPr lang="de-DE" sz="1788" dirty="0"/>
              <a:t> in Space </a:t>
            </a:r>
            <a:r>
              <a:rPr lang="de-DE" sz="1788" dirty="0" err="1"/>
              <a:t>and</a:t>
            </a:r>
            <a:r>
              <a:rPr lang="de-DE" sz="1788" dirty="0"/>
              <a:t> Time“</a:t>
            </a:r>
            <a:endParaRPr lang="en-US" sz="1788" dirty="0"/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4159578" y="3194936"/>
            <a:ext cx="1170318" cy="0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448072" y="2083135"/>
            <a:ext cx="3803532" cy="89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[4] Concepts and Algorithms for the Deformation, Analysis, and Compression of Digital Shapes</a:t>
            </a:r>
          </a:p>
          <a:p>
            <a:r>
              <a:rPr lang="en-US" sz="975" dirty="0"/>
              <a:t>Christoph von </a:t>
            </a:r>
            <a:r>
              <a:rPr lang="en-US" sz="975" dirty="0" err="1"/>
              <a:t>Tycowicz</a:t>
            </a:r>
            <a:r>
              <a:rPr lang="en-US" sz="975" dirty="0"/>
              <a:t>, 2014</a:t>
            </a:r>
          </a:p>
          <a:p>
            <a:endParaRPr lang="de-DE" sz="975" dirty="0"/>
          </a:p>
          <a:p>
            <a:endParaRPr lang="en-US" sz="975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1" y="3370484"/>
            <a:ext cx="3831450" cy="15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1278356" y="2843841"/>
            <a:ext cx="2178930" cy="36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„</a:t>
            </a:r>
            <a:r>
              <a:rPr lang="de-DE" sz="1788" dirty="0" err="1"/>
              <a:t>Laplacian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energy</a:t>
            </a:r>
            <a:r>
              <a:rPr lang="de-DE" sz="1788" dirty="0"/>
              <a:t>“</a:t>
            </a:r>
            <a:endParaRPr lang="en-US" sz="1788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33" y="1785516"/>
            <a:ext cx="3803532" cy="316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/>
          <p:cNvSpPr txBox="1"/>
          <p:nvPr/>
        </p:nvSpPr>
        <p:spPr>
          <a:xfrm>
            <a:off x="331040" y="5092347"/>
            <a:ext cx="20681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38" dirty="0" err="1"/>
              <a:t>Reduced</a:t>
            </a:r>
            <a:r>
              <a:rPr lang="de-DE" sz="1138" dirty="0"/>
              <a:t> modal </a:t>
            </a:r>
            <a:r>
              <a:rPr lang="de-DE" sz="1138" dirty="0" err="1"/>
              <a:t>basis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a beam</a:t>
            </a:r>
            <a:endParaRPr lang="en-US" sz="1138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0" y="1926775"/>
            <a:ext cx="3803532" cy="316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10" y="1907587"/>
            <a:ext cx="4442678" cy="232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5241364" y="4267566"/>
            <a:ext cx="2937022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38" dirty="0" err="1"/>
              <a:t>Deformations</a:t>
            </a:r>
            <a:r>
              <a:rPr lang="de-DE" sz="1138" dirty="0"/>
              <a:t> </a:t>
            </a:r>
            <a:r>
              <a:rPr lang="de-DE" sz="1138" dirty="0" err="1"/>
              <a:t>approximated</a:t>
            </a:r>
            <a:r>
              <a:rPr lang="de-DE" sz="1138" dirty="0"/>
              <a:t> </a:t>
            </a:r>
            <a:r>
              <a:rPr lang="de-DE" sz="1138" dirty="0" err="1"/>
              <a:t>with</a:t>
            </a:r>
            <a:r>
              <a:rPr lang="de-DE" sz="1138" dirty="0"/>
              <a:t> modal </a:t>
            </a:r>
            <a:r>
              <a:rPr lang="de-DE" sz="1138" dirty="0" err="1"/>
              <a:t>basis</a:t>
            </a:r>
            <a:r>
              <a:rPr lang="de-DE" sz="1138" dirty="0"/>
              <a:t> </a:t>
            </a:r>
            <a:endParaRPr lang="en-US" sz="1138" dirty="0"/>
          </a:p>
        </p:txBody>
      </p:sp>
      <p:sp>
        <p:nvSpPr>
          <p:cNvPr id="3" name="Rechteck 2"/>
          <p:cNvSpPr/>
          <p:nvPr/>
        </p:nvSpPr>
        <p:spPr>
          <a:xfrm>
            <a:off x="5099233" y="4702651"/>
            <a:ext cx="3920564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3" dirty="0">
                <a:solidFill>
                  <a:srgbClr val="FF0000"/>
                </a:solidFill>
              </a:rPr>
              <a:t>Tried different modal basis approaches in Thesis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124112" y="5217402"/>
            <a:ext cx="1244251" cy="36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(See Video)</a:t>
            </a:r>
            <a:endParaRPr lang="en-US" sz="1788" dirty="0"/>
          </a:p>
        </p:txBody>
      </p:sp>
    </p:spTree>
    <p:extLst>
      <p:ext uri="{BB962C8B-B14F-4D97-AF65-F5344CB8AC3E}">
        <p14:creationId xmlns:p14="http://schemas.microsoft.com/office/powerpoint/2010/main" val="24415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48072" y="1673524"/>
            <a:ext cx="3731855" cy="386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Use</a:t>
            </a:r>
            <a:r>
              <a:rPr lang="de-DE" sz="1788" dirty="0"/>
              <a:t>-Cases:</a:t>
            </a:r>
          </a:p>
          <a:p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Shape DNA (Reuter 2005 [1])</a:t>
            </a:r>
            <a:br>
              <a:rPr lang="de-DE" sz="1463" dirty="0"/>
            </a:br>
            <a:r>
              <a:rPr lang="de-DE" sz="1138" dirty="0" err="1"/>
              <a:t>Eigenfrequencies</a:t>
            </a:r>
            <a:r>
              <a:rPr lang="de-DE" sz="1138" dirty="0"/>
              <a:t> </a:t>
            </a:r>
            <a:r>
              <a:rPr lang="de-DE" sz="1138" dirty="0" err="1"/>
              <a:t>are</a:t>
            </a:r>
            <a:r>
              <a:rPr lang="de-DE" sz="1138" dirty="0"/>
              <a:t> </a:t>
            </a:r>
            <a:r>
              <a:rPr lang="de-DE" sz="1138" dirty="0" err="1"/>
              <a:t>independent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and</a:t>
            </a:r>
            <a:r>
              <a:rPr lang="de-DE" sz="1138" dirty="0"/>
              <a:t> </a:t>
            </a:r>
            <a:r>
              <a:rPr lang="de-DE" sz="1138" dirty="0" err="1"/>
              <a:t>can</a:t>
            </a:r>
            <a:r>
              <a:rPr lang="de-DE" sz="1138" dirty="0"/>
              <a:t> </a:t>
            </a:r>
            <a:br>
              <a:rPr lang="de-DE" sz="1138" dirty="0"/>
            </a:br>
            <a:r>
              <a:rPr lang="de-DE" sz="1138" dirty="0" err="1"/>
              <a:t>be</a:t>
            </a:r>
            <a:r>
              <a:rPr lang="de-DE" sz="1138" dirty="0"/>
              <a:t> </a:t>
            </a:r>
            <a:r>
              <a:rPr lang="de-DE" sz="1138" dirty="0" err="1"/>
              <a:t>seen</a:t>
            </a:r>
            <a:r>
              <a:rPr lang="de-DE" sz="1138" dirty="0"/>
              <a:t> a </a:t>
            </a:r>
            <a:r>
              <a:rPr lang="de-DE" sz="1138" dirty="0" err="1"/>
              <a:t>frequencies</a:t>
            </a:r>
            <a:r>
              <a:rPr lang="de-DE" sz="1138" dirty="0"/>
              <a:t> </a:t>
            </a:r>
            <a:r>
              <a:rPr lang="de-DE" sz="1138" dirty="0" err="1"/>
              <a:t>defining</a:t>
            </a:r>
            <a:r>
              <a:rPr lang="de-DE" sz="1138" dirty="0"/>
              <a:t> </a:t>
            </a:r>
            <a:r>
              <a:rPr lang="de-DE" sz="1138" dirty="0" err="1"/>
              <a:t>the</a:t>
            </a:r>
            <a:r>
              <a:rPr lang="de-DE" sz="1138" dirty="0"/>
              <a:t> </a:t>
            </a:r>
            <a:r>
              <a:rPr lang="de-DE" sz="1138" dirty="0" err="1"/>
              <a:t>shape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Compression</a:t>
            </a:r>
            <a:r>
              <a:rPr lang="de-DE" sz="1463" dirty="0"/>
              <a:t> </a:t>
            </a:r>
            <a:r>
              <a:rPr lang="de-DE" sz="1463" dirty="0" err="1"/>
              <a:t>of</a:t>
            </a:r>
            <a:r>
              <a:rPr lang="de-DE" sz="1463" dirty="0"/>
              <a:t> Shapes (</a:t>
            </a:r>
            <a:r>
              <a:rPr lang="de-DE" sz="1463" dirty="0" err="1"/>
              <a:t>Tycowicz</a:t>
            </a:r>
            <a:r>
              <a:rPr lang="de-DE" sz="1463" dirty="0"/>
              <a:t> 2015 [2])</a:t>
            </a:r>
            <a:br>
              <a:rPr lang="en-US" sz="1463" dirty="0"/>
            </a:br>
            <a:r>
              <a:rPr lang="en-US" sz="1138" dirty="0"/>
              <a:t>Energy Modes of structure, modal basis describing</a:t>
            </a:r>
            <a:br>
              <a:rPr lang="en-US" sz="1138" dirty="0"/>
            </a:br>
            <a:r>
              <a:rPr lang="en-US" sz="1138" dirty="0"/>
              <a:t>deformation behavior of structure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Spectral</a:t>
            </a:r>
            <a:r>
              <a:rPr lang="de-DE" sz="1463" dirty="0"/>
              <a:t> MDS (</a:t>
            </a:r>
            <a:r>
              <a:rPr lang="de-DE" sz="1463" dirty="0" err="1"/>
              <a:t>Aflalo</a:t>
            </a:r>
            <a:r>
              <a:rPr lang="de-DE" sz="1463" dirty="0"/>
              <a:t> 2013)</a:t>
            </a:r>
            <a:br>
              <a:rPr lang="de-DE" sz="1463" dirty="0"/>
            </a:br>
            <a:r>
              <a:rPr lang="de-DE" sz="1138" dirty="0" err="1"/>
              <a:t>Embeddings</a:t>
            </a:r>
            <a:r>
              <a:rPr lang="de-DE" sz="1138" dirty="0"/>
              <a:t> </a:t>
            </a:r>
            <a:r>
              <a:rPr lang="de-DE" sz="1138" dirty="0" err="1"/>
              <a:t>for</a:t>
            </a:r>
            <a:r>
              <a:rPr lang="de-DE" sz="1138" dirty="0"/>
              <a:t> </a:t>
            </a:r>
            <a:r>
              <a:rPr lang="de-DE" sz="1138" dirty="0" err="1"/>
              <a:t>geometric</a:t>
            </a:r>
            <a:r>
              <a:rPr lang="de-DE" sz="1138" dirty="0"/>
              <a:t> </a:t>
            </a:r>
            <a:r>
              <a:rPr lang="de-DE" sz="1138" dirty="0" err="1"/>
              <a:t>manifolds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Skeletons (Liang 2012)</a:t>
            </a:r>
            <a:br>
              <a:rPr lang="de-DE" sz="1463" dirty="0"/>
            </a:br>
            <a:r>
              <a:rPr lang="de-DE" sz="1138" dirty="0" err="1"/>
              <a:t>Getting</a:t>
            </a:r>
            <a:r>
              <a:rPr lang="de-DE" sz="1138" dirty="0"/>
              <a:t> </a:t>
            </a:r>
            <a:r>
              <a:rPr lang="de-DE" sz="1138" dirty="0" err="1"/>
              <a:t>skeletons</a:t>
            </a:r>
            <a:r>
              <a:rPr lang="de-DE" sz="1138" dirty="0"/>
              <a:t> </a:t>
            </a:r>
            <a:r>
              <a:rPr lang="de-DE" sz="1138" dirty="0" err="1"/>
              <a:t>from</a:t>
            </a:r>
            <a:r>
              <a:rPr lang="de-DE" sz="1138" dirty="0"/>
              <a:t> </a:t>
            </a:r>
            <a:r>
              <a:rPr lang="de-DE" sz="1138" dirty="0" err="1"/>
              <a:t>meshes</a:t>
            </a:r>
            <a:r>
              <a:rPr lang="de-DE" sz="1138" dirty="0"/>
              <a:t>. In </a:t>
            </a:r>
            <a:r>
              <a:rPr lang="de-DE" sz="1138" dirty="0" err="1"/>
              <a:t>general</a:t>
            </a:r>
            <a:br>
              <a:rPr lang="de-DE" sz="1138" dirty="0"/>
            </a:b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simplification</a:t>
            </a:r>
            <a:r>
              <a:rPr lang="de-DE" sz="1138" dirty="0"/>
              <a:t> </a:t>
            </a:r>
            <a:r>
              <a:rPr lang="de-DE" sz="1138" dirty="0" err="1"/>
              <a:t>is</a:t>
            </a:r>
            <a:r>
              <a:rPr lang="de-DE" sz="1138" dirty="0"/>
              <a:t> </a:t>
            </a:r>
            <a:r>
              <a:rPr lang="de-DE" sz="1138" dirty="0" err="1"/>
              <a:t>possible</a:t>
            </a:r>
            <a:r>
              <a:rPr lang="de-DE" sz="1138" dirty="0"/>
              <a:t>.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Clustering &amp; Segmentation (Zhang 2009)</a:t>
            </a:r>
            <a:br>
              <a:rPr lang="de-DE" sz="1138" dirty="0"/>
            </a:br>
            <a:r>
              <a:rPr lang="de-DE" sz="1138" dirty="0" err="1"/>
              <a:t>Decompose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into</a:t>
            </a:r>
            <a:r>
              <a:rPr lang="de-DE" sz="1138" dirty="0"/>
              <a:t> </a:t>
            </a:r>
            <a:r>
              <a:rPr lang="de-DE" sz="1138" dirty="0" err="1"/>
              <a:t>reasonable</a:t>
            </a:r>
            <a:r>
              <a:rPr lang="de-DE" sz="1138" dirty="0"/>
              <a:t> </a:t>
            </a:r>
            <a:r>
              <a:rPr lang="de-DE" sz="1138" dirty="0" err="1"/>
              <a:t>components</a:t>
            </a:r>
            <a:endParaRPr lang="de-DE" sz="1138" dirty="0"/>
          </a:p>
        </p:txBody>
      </p:sp>
      <p:sp>
        <p:nvSpPr>
          <p:cNvPr id="5" name="Rechteck 4"/>
          <p:cNvSpPr/>
          <p:nvPr/>
        </p:nvSpPr>
        <p:spPr>
          <a:xfrm>
            <a:off x="647094" y="7114317"/>
            <a:ext cx="3935880" cy="139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[2] - Concepts and Algorithms for the Deformation, Analysis, and Compression of Digital Shapes</a:t>
            </a:r>
          </a:p>
          <a:p>
            <a:r>
              <a:rPr lang="en-US" sz="975" dirty="0"/>
              <a:t>Christoph von </a:t>
            </a:r>
            <a:r>
              <a:rPr lang="en-US" sz="975" dirty="0" err="1"/>
              <a:t>Tycowicz</a:t>
            </a:r>
            <a:r>
              <a:rPr lang="en-US" sz="975" dirty="0"/>
              <a:t> (2015)</a:t>
            </a:r>
          </a:p>
          <a:p>
            <a:r>
              <a:rPr lang="en-US" sz="1138" dirty="0"/>
              <a:t>[3] - Spectral multidimensional scaling</a:t>
            </a:r>
          </a:p>
          <a:p>
            <a:r>
              <a:rPr lang="en-US" sz="894" dirty="0" err="1"/>
              <a:t>Yonathan</a:t>
            </a:r>
            <a:r>
              <a:rPr lang="en-US" sz="894" dirty="0"/>
              <a:t> </a:t>
            </a:r>
            <a:r>
              <a:rPr lang="en-US" sz="894" dirty="0" err="1"/>
              <a:t>Aflalo</a:t>
            </a:r>
            <a:r>
              <a:rPr lang="en-US" sz="894" dirty="0"/>
              <a:t> and Ron Kimmel (2013)</a:t>
            </a:r>
          </a:p>
          <a:p>
            <a:r>
              <a:rPr lang="en-US" sz="1138" dirty="0"/>
              <a:t>[4] - Geometric Understanding of Point Clouds Using Laplace-Beltrami Operator</a:t>
            </a:r>
          </a:p>
          <a:p>
            <a:r>
              <a:rPr lang="en-US" sz="894" dirty="0"/>
              <a:t>Jian Liang et al.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421921" y="3429001"/>
            <a:ext cx="3551485" cy="1468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„Not an </a:t>
            </a:r>
            <a:r>
              <a:rPr lang="de-DE" sz="1788" dirty="0" err="1"/>
              <a:t>outstanding</a:t>
            </a:r>
            <a:r>
              <a:rPr lang="de-DE" sz="1788" dirty="0"/>
              <a:t> </a:t>
            </a:r>
            <a:r>
              <a:rPr lang="de-DE" sz="1788" dirty="0" err="1"/>
              <a:t>work</a:t>
            </a:r>
            <a:r>
              <a:rPr lang="de-DE" sz="1788" dirty="0"/>
              <a:t> but a </a:t>
            </a:r>
            <a:r>
              <a:rPr lang="de-DE" sz="1788" dirty="0" err="1"/>
              <a:t>nice</a:t>
            </a:r>
            <a:br>
              <a:rPr lang="de-DE" sz="1788" dirty="0"/>
            </a:br>
            <a:r>
              <a:rPr lang="de-DE" sz="1788" dirty="0" err="1"/>
              <a:t>demonstration</a:t>
            </a:r>
            <a:r>
              <a:rPr lang="de-DE" sz="1788" dirty="0"/>
              <a:t> </a:t>
            </a:r>
            <a:r>
              <a:rPr lang="de-DE" sz="1788" dirty="0" err="1"/>
              <a:t>how</a:t>
            </a:r>
            <a:r>
              <a:rPr lang="de-DE" sz="1788" dirty="0"/>
              <a:t> traditional</a:t>
            </a:r>
            <a:br>
              <a:rPr lang="de-DE" sz="1788" dirty="0"/>
            </a:br>
            <a:r>
              <a:rPr lang="de-DE" sz="1788" dirty="0" err="1"/>
              <a:t>techniques</a:t>
            </a:r>
            <a:r>
              <a:rPr lang="de-DE" sz="1788" dirty="0"/>
              <a:t> </a:t>
            </a:r>
            <a:r>
              <a:rPr lang="de-DE" sz="1788" dirty="0" err="1"/>
              <a:t>can</a:t>
            </a:r>
            <a:r>
              <a:rPr lang="de-DE" sz="1788" dirty="0"/>
              <a:t> </a:t>
            </a:r>
            <a:r>
              <a:rPr lang="de-DE" sz="1788" dirty="0" err="1"/>
              <a:t>be</a:t>
            </a:r>
            <a:r>
              <a:rPr lang="de-DE" sz="1788" dirty="0"/>
              <a:t> </a:t>
            </a:r>
            <a:r>
              <a:rPr lang="de-DE" sz="1788" dirty="0" err="1"/>
              <a:t>extended</a:t>
            </a:r>
            <a:r>
              <a:rPr lang="de-DE" sz="1788" dirty="0"/>
              <a:t>“</a:t>
            </a:r>
          </a:p>
          <a:p>
            <a:endParaRPr lang="de-DE" sz="1788" dirty="0"/>
          </a:p>
          <a:p>
            <a:r>
              <a:rPr lang="de-DE" sz="1788" dirty="0"/>
              <a:t>MDS </a:t>
            </a:r>
            <a:r>
              <a:rPr lang="de-DE" sz="1788" dirty="0" err="1"/>
              <a:t>paired</a:t>
            </a:r>
            <a:r>
              <a:rPr lang="de-DE" sz="1788" dirty="0"/>
              <a:t> </a:t>
            </a:r>
            <a:r>
              <a:rPr lang="de-DE" sz="1788" dirty="0" err="1"/>
              <a:t>with</a:t>
            </a:r>
            <a:r>
              <a:rPr lang="de-DE" sz="1788" dirty="0"/>
              <a:t> LBO</a:t>
            </a:r>
            <a:endParaRPr lang="en-US" sz="1788" dirty="0"/>
          </a:p>
        </p:txBody>
      </p:sp>
      <p:cxnSp>
        <p:nvCxnSpPr>
          <p:cNvPr id="7" name="Gerade Verbindung mit Pfeil 6"/>
          <p:cNvCxnSpPr>
            <a:endCxn id="3" idx="1"/>
          </p:cNvCxnSpPr>
          <p:nvPr/>
        </p:nvCxnSpPr>
        <p:spPr>
          <a:xfrm>
            <a:off x="3139802" y="3882262"/>
            <a:ext cx="2282119" cy="280755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6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308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Embeddings?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C029A-D9D3-4F43-AC45-16735019BAB2}"/>
              </a:ext>
            </a:extLst>
          </p:cNvPr>
          <p:cNvSpPr/>
          <p:nvPr/>
        </p:nvSpPr>
        <p:spPr>
          <a:xfrm>
            <a:off x="489298" y="1700808"/>
            <a:ext cx="9001000" cy="345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BCBE56D-09D8-45FA-9208-BB4C89A0D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56" y="2390775"/>
            <a:ext cx="8067675" cy="2076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8D3AE1-5100-4872-80A0-6A09E092C238}"/>
              </a:ext>
            </a:extLst>
          </p:cNvPr>
          <p:cNvSpPr txBox="1"/>
          <p:nvPr/>
        </p:nvSpPr>
        <p:spPr>
          <a:xfrm>
            <a:off x="919956" y="5554106"/>
            <a:ext cx="17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– #simulations</a:t>
            </a:r>
          </a:p>
          <a:p>
            <a:r>
              <a:rPr lang="en-US" dirty="0"/>
              <a:t>D – #nodes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F1FB1-F925-47C1-B875-FC12704E11D8}"/>
              </a:ext>
            </a:extLst>
          </p:cNvPr>
          <p:cNvSpPr txBox="1"/>
          <p:nvPr/>
        </p:nvSpPr>
        <p:spPr>
          <a:xfrm>
            <a:off x="4017690" y="5557681"/>
            <a:ext cx="128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– #images</a:t>
            </a:r>
          </a:p>
          <a:p>
            <a:r>
              <a:rPr lang="en-US" dirty="0"/>
              <a:t>D – #pixels</a:t>
            </a:r>
          </a:p>
        </p:txBody>
      </p:sp>
    </p:spTree>
    <p:extLst>
      <p:ext uri="{BB962C8B-B14F-4D97-AF65-F5344CB8AC3E}">
        <p14:creationId xmlns:p14="http://schemas.microsoft.com/office/powerpoint/2010/main" val="1297045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08" y="2274640"/>
            <a:ext cx="5095567" cy="245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hteck 19"/>
          <p:cNvSpPr/>
          <p:nvPr/>
        </p:nvSpPr>
        <p:spPr>
          <a:xfrm>
            <a:off x="448072" y="2083135"/>
            <a:ext cx="3803532" cy="567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[4] Spectral multidimensional scaling</a:t>
            </a:r>
          </a:p>
          <a:p>
            <a:r>
              <a:rPr lang="en-US" sz="975" dirty="0" err="1"/>
              <a:t>Yonathan</a:t>
            </a:r>
            <a:r>
              <a:rPr lang="en-US" sz="975" dirty="0"/>
              <a:t> </a:t>
            </a:r>
            <a:r>
              <a:rPr lang="en-US" sz="975" dirty="0" err="1"/>
              <a:t>Aflalo</a:t>
            </a:r>
            <a:r>
              <a:rPr lang="en-US" sz="975" dirty="0"/>
              <a:t> and Ron Kimmel </a:t>
            </a:r>
            <a:endParaRPr lang="de-DE" sz="975" dirty="0"/>
          </a:p>
          <a:p>
            <a:endParaRPr lang="en-US" sz="975" dirty="0"/>
          </a:p>
        </p:txBody>
      </p:sp>
      <p:sp>
        <p:nvSpPr>
          <p:cNvPr id="5" name="Rechteck 4"/>
          <p:cNvSpPr/>
          <p:nvPr/>
        </p:nvSpPr>
        <p:spPr>
          <a:xfrm>
            <a:off x="984753" y="2902357"/>
            <a:ext cx="1686922" cy="3510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>
                <a:solidFill>
                  <a:schemeClr val="tx1"/>
                </a:solidFill>
              </a:rPr>
              <a:t>Take an </a:t>
            </a:r>
            <a:r>
              <a:rPr lang="de-DE" sz="1788" dirty="0" err="1">
                <a:solidFill>
                  <a:schemeClr val="tx1"/>
                </a:solidFill>
              </a:rPr>
              <a:t>object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984753" y="3502104"/>
            <a:ext cx="1686922" cy="3510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>
                <a:solidFill>
                  <a:schemeClr val="tx1"/>
                </a:solidFill>
              </a:rPr>
              <a:t>Subsample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984753" y="4073815"/>
            <a:ext cx="1686922" cy="3510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Distances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984753" y="4613905"/>
            <a:ext cx="1686922" cy="3510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>
                <a:solidFill>
                  <a:schemeClr val="tx1"/>
                </a:solidFill>
              </a:rPr>
              <a:t>Embedding</a:t>
            </a:r>
            <a:endParaRPr lang="en-US" sz="1788" dirty="0">
              <a:solidFill>
                <a:schemeClr val="tx1"/>
              </a:solidFill>
            </a:endParaRPr>
          </a:p>
        </p:txBody>
      </p:sp>
      <p:cxnSp>
        <p:nvCxnSpPr>
          <p:cNvPr id="7" name="Gerade Verbindung mit Pfeil 6"/>
          <p:cNvCxnSpPr>
            <a:stCxn id="5" idx="2"/>
            <a:endCxn id="27" idx="0"/>
          </p:cNvCxnSpPr>
          <p:nvPr/>
        </p:nvCxnSpPr>
        <p:spPr>
          <a:xfrm>
            <a:off x="1828214" y="3253453"/>
            <a:ext cx="0" cy="248651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27" idx="2"/>
            <a:endCxn id="28" idx="0"/>
          </p:cNvCxnSpPr>
          <p:nvPr/>
        </p:nvCxnSpPr>
        <p:spPr>
          <a:xfrm>
            <a:off x="1828214" y="3853199"/>
            <a:ext cx="0" cy="220616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28" idx="2"/>
            <a:endCxn id="30" idx="0"/>
          </p:cNvCxnSpPr>
          <p:nvPr/>
        </p:nvCxnSpPr>
        <p:spPr>
          <a:xfrm>
            <a:off x="1828214" y="4424910"/>
            <a:ext cx="0" cy="188995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661215" y="1457864"/>
            <a:ext cx="4201535" cy="64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Embedding </a:t>
            </a:r>
            <a:r>
              <a:rPr lang="de-DE" sz="1788" dirty="0" err="1"/>
              <a:t>without</a:t>
            </a:r>
            <a:r>
              <a:rPr lang="de-DE" sz="1788" dirty="0"/>
              <a:t> </a:t>
            </a:r>
            <a:r>
              <a:rPr lang="de-DE" sz="1788" dirty="0" err="1"/>
              <a:t>spectral</a:t>
            </a:r>
            <a:r>
              <a:rPr lang="de-DE" sz="1788" dirty="0"/>
              <a:t> MDS (</a:t>
            </a:r>
            <a:r>
              <a:rPr lang="de-DE" sz="1788" dirty="0" err="1"/>
              <a:t>left</a:t>
            </a:r>
            <a:r>
              <a:rPr lang="de-DE" sz="1788" dirty="0"/>
              <a:t>) </a:t>
            </a:r>
            <a:r>
              <a:rPr lang="de-DE" sz="1788" dirty="0" err="1"/>
              <a:t>and</a:t>
            </a:r>
            <a:br>
              <a:rPr lang="de-DE" sz="1788" dirty="0"/>
            </a:br>
            <a:r>
              <a:rPr lang="de-DE" sz="1788" dirty="0" err="1"/>
              <a:t>with</a:t>
            </a:r>
            <a:r>
              <a:rPr lang="de-DE" sz="1788" dirty="0"/>
              <a:t> </a:t>
            </a:r>
            <a:r>
              <a:rPr lang="de-DE" sz="1788" dirty="0" err="1"/>
              <a:t>spectral</a:t>
            </a:r>
            <a:r>
              <a:rPr lang="de-DE" sz="1788" dirty="0"/>
              <a:t> MDS (</a:t>
            </a:r>
            <a:r>
              <a:rPr lang="de-DE" sz="1788" dirty="0" err="1"/>
              <a:t>right</a:t>
            </a:r>
            <a:r>
              <a:rPr lang="de-DE" sz="1788" dirty="0"/>
              <a:t>)</a:t>
            </a:r>
            <a:endParaRPr lang="en-US" sz="1788" dirty="0"/>
          </a:p>
        </p:txBody>
      </p:sp>
      <p:sp>
        <p:nvSpPr>
          <p:cNvPr id="16" name="Textfeld 15"/>
          <p:cNvSpPr txBox="1"/>
          <p:nvPr/>
        </p:nvSpPr>
        <p:spPr>
          <a:xfrm>
            <a:off x="4956525" y="4965000"/>
            <a:ext cx="3608424" cy="64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>
                <a:solidFill>
                  <a:srgbClr val="FF0000"/>
                </a:solidFill>
              </a:rPr>
              <a:t>„</a:t>
            </a:r>
            <a:r>
              <a:rPr lang="de-DE" sz="1788" dirty="0" err="1">
                <a:solidFill>
                  <a:srgbClr val="FF0000"/>
                </a:solidFill>
              </a:rPr>
              <a:t>better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segregation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of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animal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classes</a:t>
            </a:r>
            <a:br>
              <a:rPr lang="de-DE" sz="1788" dirty="0">
                <a:solidFill>
                  <a:srgbClr val="FF0000"/>
                </a:solidFill>
              </a:rPr>
            </a:br>
            <a:r>
              <a:rPr lang="de-DE" sz="1788" dirty="0" err="1">
                <a:solidFill>
                  <a:srgbClr val="FF0000"/>
                </a:solidFill>
              </a:rPr>
              <a:t>by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extension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through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laplacian</a:t>
            </a:r>
            <a:r>
              <a:rPr lang="de-DE" sz="1788" dirty="0">
                <a:solidFill>
                  <a:srgbClr val="FF0000"/>
                </a:solidFill>
              </a:rPr>
              <a:t>“</a:t>
            </a:r>
            <a:endParaRPr lang="en-US" sz="178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48072" y="1673524"/>
            <a:ext cx="3731855" cy="386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Use</a:t>
            </a:r>
            <a:r>
              <a:rPr lang="de-DE" sz="1788" dirty="0"/>
              <a:t>-Cases:</a:t>
            </a:r>
          </a:p>
          <a:p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Shape DNA (Reuter 2005 [1])</a:t>
            </a:r>
            <a:br>
              <a:rPr lang="de-DE" sz="1463" dirty="0"/>
            </a:br>
            <a:r>
              <a:rPr lang="de-DE" sz="1138" dirty="0" err="1"/>
              <a:t>Eigenfrequencies</a:t>
            </a:r>
            <a:r>
              <a:rPr lang="de-DE" sz="1138" dirty="0"/>
              <a:t> </a:t>
            </a:r>
            <a:r>
              <a:rPr lang="de-DE" sz="1138" dirty="0" err="1"/>
              <a:t>are</a:t>
            </a:r>
            <a:r>
              <a:rPr lang="de-DE" sz="1138" dirty="0"/>
              <a:t> </a:t>
            </a:r>
            <a:r>
              <a:rPr lang="de-DE" sz="1138" dirty="0" err="1"/>
              <a:t>independent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and</a:t>
            </a:r>
            <a:r>
              <a:rPr lang="de-DE" sz="1138" dirty="0"/>
              <a:t> </a:t>
            </a:r>
            <a:r>
              <a:rPr lang="de-DE" sz="1138" dirty="0" err="1"/>
              <a:t>can</a:t>
            </a:r>
            <a:r>
              <a:rPr lang="de-DE" sz="1138" dirty="0"/>
              <a:t> </a:t>
            </a:r>
            <a:br>
              <a:rPr lang="de-DE" sz="1138" dirty="0"/>
            </a:br>
            <a:r>
              <a:rPr lang="de-DE" sz="1138" dirty="0" err="1"/>
              <a:t>be</a:t>
            </a:r>
            <a:r>
              <a:rPr lang="de-DE" sz="1138" dirty="0"/>
              <a:t> </a:t>
            </a:r>
            <a:r>
              <a:rPr lang="de-DE" sz="1138" dirty="0" err="1"/>
              <a:t>seen</a:t>
            </a:r>
            <a:r>
              <a:rPr lang="de-DE" sz="1138" dirty="0"/>
              <a:t> a </a:t>
            </a:r>
            <a:r>
              <a:rPr lang="de-DE" sz="1138" dirty="0" err="1"/>
              <a:t>frequencies</a:t>
            </a:r>
            <a:r>
              <a:rPr lang="de-DE" sz="1138" dirty="0"/>
              <a:t> </a:t>
            </a:r>
            <a:r>
              <a:rPr lang="de-DE" sz="1138" dirty="0" err="1"/>
              <a:t>defining</a:t>
            </a:r>
            <a:r>
              <a:rPr lang="de-DE" sz="1138" dirty="0"/>
              <a:t> </a:t>
            </a:r>
            <a:r>
              <a:rPr lang="de-DE" sz="1138" dirty="0" err="1"/>
              <a:t>the</a:t>
            </a:r>
            <a:r>
              <a:rPr lang="de-DE" sz="1138" dirty="0"/>
              <a:t> </a:t>
            </a:r>
            <a:r>
              <a:rPr lang="de-DE" sz="1138" dirty="0" err="1"/>
              <a:t>shape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Compression</a:t>
            </a:r>
            <a:r>
              <a:rPr lang="de-DE" sz="1463" dirty="0"/>
              <a:t> </a:t>
            </a:r>
            <a:r>
              <a:rPr lang="de-DE" sz="1463" dirty="0" err="1"/>
              <a:t>of</a:t>
            </a:r>
            <a:r>
              <a:rPr lang="de-DE" sz="1463" dirty="0"/>
              <a:t> Shapes (</a:t>
            </a:r>
            <a:r>
              <a:rPr lang="de-DE" sz="1463" dirty="0" err="1"/>
              <a:t>Tycowicz</a:t>
            </a:r>
            <a:r>
              <a:rPr lang="de-DE" sz="1463" dirty="0"/>
              <a:t> 2015 [2])</a:t>
            </a:r>
            <a:br>
              <a:rPr lang="en-US" sz="1463" dirty="0"/>
            </a:br>
            <a:r>
              <a:rPr lang="en-US" sz="1138" dirty="0"/>
              <a:t>Energy Modes of structure, modal basis describing</a:t>
            </a:r>
            <a:br>
              <a:rPr lang="en-US" sz="1138" dirty="0"/>
            </a:br>
            <a:r>
              <a:rPr lang="en-US" sz="1138" dirty="0"/>
              <a:t>deformation behavior of structure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Spectral</a:t>
            </a:r>
            <a:r>
              <a:rPr lang="de-DE" sz="1463" dirty="0"/>
              <a:t> MDS (</a:t>
            </a:r>
            <a:r>
              <a:rPr lang="de-DE" sz="1463" dirty="0" err="1"/>
              <a:t>Aflalo</a:t>
            </a:r>
            <a:r>
              <a:rPr lang="de-DE" sz="1463" dirty="0"/>
              <a:t> 2013)</a:t>
            </a:r>
            <a:br>
              <a:rPr lang="de-DE" sz="1463" dirty="0"/>
            </a:br>
            <a:r>
              <a:rPr lang="de-DE" sz="1138" dirty="0" err="1"/>
              <a:t>Embeddings</a:t>
            </a:r>
            <a:r>
              <a:rPr lang="de-DE" sz="1138" dirty="0"/>
              <a:t> </a:t>
            </a:r>
            <a:r>
              <a:rPr lang="de-DE" sz="1138" dirty="0" err="1"/>
              <a:t>for</a:t>
            </a:r>
            <a:r>
              <a:rPr lang="de-DE" sz="1138" dirty="0"/>
              <a:t> </a:t>
            </a:r>
            <a:r>
              <a:rPr lang="de-DE" sz="1138" dirty="0" err="1"/>
              <a:t>geometric</a:t>
            </a:r>
            <a:r>
              <a:rPr lang="de-DE" sz="1138" dirty="0"/>
              <a:t> </a:t>
            </a:r>
            <a:r>
              <a:rPr lang="de-DE" sz="1138" dirty="0" err="1"/>
              <a:t>manifolds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Skeletons (Liang 2012)</a:t>
            </a:r>
            <a:br>
              <a:rPr lang="de-DE" sz="1463" dirty="0"/>
            </a:br>
            <a:r>
              <a:rPr lang="de-DE" sz="1138" dirty="0" err="1"/>
              <a:t>Getting</a:t>
            </a:r>
            <a:r>
              <a:rPr lang="de-DE" sz="1138" dirty="0"/>
              <a:t> </a:t>
            </a:r>
            <a:r>
              <a:rPr lang="de-DE" sz="1138" dirty="0" err="1"/>
              <a:t>skeletons</a:t>
            </a:r>
            <a:r>
              <a:rPr lang="de-DE" sz="1138" dirty="0"/>
              <a:t> </a:t>
            </a:r>
            <a:r>
              <a:rPr lang="de-DE" sz="1138" dirty="0" err="1"/>
              <a:t>from</a:t>
            </a:r>
            <a:r>
              <a:rPr lang="de-DE" sz="1138" dirty="0"/>
              <a:t> </a:t>
            </a:r>
            <a:r>
              <a:rPr lang="de-DE" sz="1138" dirty="0" err="1"/>
              <a:t>meshes</a:t>
            </a:r>
            <a:r>
              <a:rPr lang="de-DE" sz="1138" dirty="0"/>
              <a:t>. In </a:t>
            </a:r>
            <a:r>
              <a:rPr lang="de-DE" sz="1138" dirty="0" err="1"/>
              <a:t>general</a:t>
            </a:r>
            <a:br>
              <a:rPr lang="de-DE" sz="1138" dirty="0"/>
            </a:b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simplification</a:t>
            </a:r>
            <a:r>
              <a:rPr lang="de-DE" sz="1138" dirty="0"/>
              <a:t> </a:t>
            </a:r>
            <a:r>
              <a:rPr lang="de-DE" sz="1138" dirty="0" err="1"/>
              <a:t>is</a:t>
            </a:r>
            <a:r>
              <a:rPr lang="de-DE" sz="1138" dirty="0"/>
              <a:t> </a:t>
            </a:r>
            <a:r>
              <a:rPr lang="de-DE" sz="1138" dirty="0" err="1"/>
              <a:t>possible</a:t>
            </a:r>
            <a:r>
              <a:rPr lang="de-DE" sz="1138" dirty="0"/>
              <a:t>.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Clustering &amp; Segmentation (Zhang 2009)</a:t>
            </a:r>
            <a:br>
              <a:rPr lang="de-DE" sz="1138" dirty="0"/>
            </a:br>
            <a:r>
              <a:rPr lang="de-DE" sz="1138" dirty="0" err="1"/>
              <a:t>Decompose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into</a:t>
            </a:r>
            <a:r>
              <a:rPr lang="de-DE" sz="1138" dirty="0"/>
              <a:t> </a:t>
            </a:r>
            <a:r>
              <a:rPr lang="de-DE" sz="1138" dirty="0" err="1"/>
              <a:t>reasonable</a:t>
            </a:r>
            <a:r>
              <a:rPr lang="de-DE" sz="1138" dirty="0"/>
              <a:t> </a:t>
            </a:r>
            <a:r>
              <a:rPr lang="de-DE" sz="1138" dirty="0" err="1"/>
              <a:t>components</a:t>
            </a:r>
            <a:endParaRPr lang="de-DE" sz="1138" dirty="0"/>
          </a:p>
        </p:txBody>
      </p:sp>
      <p:sp>
        <p:nvSpPr>
          <p:cNvPr id="5" name="Rechteck 4"/>
          <p:cNvSpPr/>
          <p:nvPr/>
        </p:nvSpPr>
        <p:spPr>
          <a:xfrm>
            <a:off x="647094" y="7114317"/>
            <a:ext cx="3935880" cy="139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[2] - Concepts and Algorithms for the Deformation, Analysis, and Compression of Digital Shapes</a:t>
            </a:r>
          </a:p>
          <a:p>
            <a:r>
              <a:rPr lang="en-US" sz="975" dirty="0"/>
              <a:t>Christoph von </a:t>
            </a:r>
            <a:r>
              <a:rPr lang="en-US" sz="975" dirty="0" err="1"/>
              <a:t>Tycowicz</a:t>
            </a:r>
            <a:r>
              <a:rPr lang="en-US" sz="975" dirty="0"/>
              <a:t> (2015)</a:t>
            </a:r>
          </a:p>
          <a:p>
            <a:r>
              <a:rPr lang="en-US" sz="1138" dirty="0"/>
              <a:t>[3] - Spectral multidimensional scaling</a:t>
            </a:r>
          </a:p>
          <a:p>
            <a:r>
              <a:rPr lang="en-US" sz="894" dirty="0" err="1"/>
              <a:t>Yonathan</a:t>
            </a:r>
            <a:r>
              <a:rPr lang="en-US" sz="894" dirty="0"/>
              <a:t> </a:t>
            </a:r>
            <a:r>
              <a:rPr lang="en-US" sz="894" dirty="0" err="1"/>
              <a:t>Aflalo</a:t>
            </a:r>
            <a:r>
              <a:rPr lang="en-US" sz="894" dirty="0"/>
              <a:t> and Ron Kimmel (2013)</a:t>
            </a:r>
          </a:p>
          <a:p>
            <a:r>
              <a:rPr lang="en-US" sz="1138" dirty="0"/>
              <a:t>[4] - Geometric Understanding of Point Clouds Using Laplace-Beltrami Operator</a:t>
            </a:r>
          </a:p>
          <a:p>
            <a:r>
              <a:rPr lang="en-US" sz="894" dirty="0"/>
              <a:t>Jian Liang et al.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421921" y="3429001"/>
            <a:ext cx="3156570" cy="1192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„Just a </a:t>
            </a:r>
            <a:r>
              <a:rPr lang="de-DE" sz="1788" dirty="0" err="1"/>
              <a:t>summary</a:t>
            </a:r>
            <a:r>
              <a:rPr lang="de-DE" sz="1788" dirty="0"/>
              <a:t> but </a:t>
            </a:r>
            <a:r>
              <a:rPr lang="de-DE" sz="1788" dirty="0" err="1"/>
              <a:t>with</a:t>
            </a:r>
            <a:r>
              <a:rPr lang="de-DE" sz="1788" dirty="0"/>
              <a:t> a </a:t>
            </a:r>
            <a:r>
              <a:rPr lang="de-DE" sz="1788" dirty="0" err="1"/>
              <a:t>nice</a:t>
            </a:r>
            <a:br>
              <a:rPr lang="de-DE" sz="1788" dirty="0"/>
            </a:br>
            <a:r>
              <a:rPr lang="de-DE" sz="1788" dirty="0" err="1"/>
              <a:t>explanation</a:t>
            </a:r>
            <a:r>
              <a:rPr lang="de-DE" sz="1788" dirty="0"/>
              <a:t> </a:t>
            </a:r>
            <a:r>
              <a:rPr lang="de-DE" sz="1788" dirty="0" err="1"/>
              <a:t>and</a:t>
            </a:r>
            <a:r>
              <a:rPr lang="de-DE" sz="1788" dirty="0"/>
              <a:t> </a:t>
            </a:r>
            <a:r>
              <a:rPr lang="de-DE" sz="1788" dirty="0" err="1"/>
              <a:t>overview</a:t>
            </a:r>
            <a:r>
              <a:rPr lang="de-DE" sz="1788" dirty="0"/>
              <a:t>“</a:t>
            </a:r>
          </a:p>
          <a:p>
            <a:endParaRPr lang="de-DE" sz="1788" dirty="0"/>
          </a:p>
          <a:p>
            <a:r>
              <a:rPr lang="de-DE" sz="1788" dirty="0"/>
              <a:t>Skeletons </a:t>
            </a:r>
            <a:r>
              <a:rPr lang="de-DE" sz="1788" dirty="0" err="1"/>
              <a:t>from</a:t>
            </a:r>
            <a:r>
              <a:rPr lang="de-DE" sz="1788" dirty="0"/>
              <a:t> </a:t>
            </a:r>
            <a:r>
              <a:rPr lang="de-DE" sz="1788" dirty="0" err="1"/>
              <a:t>meshes</a:t>
            </a:r>
            <a:endParaRPr lang="en-US" sz="1788" dirty="0"/>
          </a:p>
        </p:txBody>
      </p:sp>
      <p:cxnSp>
        <p:nvCxnSpPr>
          <p:cNvPr id="7" name="Gerade Verbindung mit Pfeil 6"/>
          <p:cNvCxnSpPr>
            <a:endCxn id="3" idx="1"/>
          </p:cNvCxnSpPr>
          <p:nvPr/>
        </p:nvCxnSpPr>
        <p:spPr>
          <a:xfrm flipV="1">
            <a:off x="3432381" y="4025447"/>
            <a:ext cx="1989540" cy="573873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8" y="1966103"/>
            <a:ext cx="3870151" cy="311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hteck 28"/>
          <p:cNvSpPr/>
          <p:nvPr/>
        </p:nvSpPr>
        <p:spPr>
          <a:xfrm>
            <a:off x="448072" y="1732040"/>
            <a:ext cx="3803532" cy="592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[7] Geometric Understanding of Point Clouds Using Laplace-Beltrami Operator</a:t>
            </a:r>
          </a:p>
          <a:p>
            <a:r>
              <a:rPr lang="de-DE" sz="975" dirty="0"/>
              <a:t>Jian Liang et al.</a:t>
            </a:r>
            <a:endParaRPr lang="en-US" sz="975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80" y="2434231"/>
            <a:ext cx="2808389" cy="259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41739" y="5170144"/>
            <a:ext cx="340599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/>
              <a:t>Mapping </a:t>
            </a:r>
            <a:r>
              <a:rPr lang="de-DE" sz="1463" dirty="0" err="1"/>
              <a:t>of</a:t>
            </a:r>
            <a:r>
              <a:rPr lang="de-DE" sz="1463" dirty="0"/>
              <a:t> </a:t>
            </a:r>
            <a:r>
              <a:rPr lang="de-DE" sz="1463" dirty="0" err="1"/>
              <a:t>textures</a:t>
            </a:r>
            <a:r>
              <a:rPr lang="de-DE" sz="1463" dirty="0"/>
              <a:t> (</a:t>
            </a:r>
            <a:r>
              <a:rPr lang="de-DE" sz="1463" dirty="0" err="1"/>
              <a:t>image</a:t>
            </a:r>
            <a:r>
              <a:rPr lang="de-DE" sz="1463" dirty="0"/>
              <a:t>) on 3d </a:t>
            </a:r>
            <a:r>
              <a:rPr lang="de-DE" sz="1463" dirty="0" err="1"/>
              <a:t>surface</a:t>
            </a:r>
            <a:endParaRPr lang="en-US" sz="1463" dirty="0"/>
          </a:p>
        </p:txBody>
      </p:sp>
      <p:sp>
        <p:nvSpPr>
          <p:cNvPr id="31" name="Textfeld 30"/>
          <p:cNvSpPr txBox="1"/>
          <p:nvPr/>
        </p:nvSpPr>
        <p:spPr>
          <a:xfrm>
            <a:off x="4868143" y="5170144"/>
            <a:ext cx="352051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 err="1"/>
              <a:t>Complex</a:t>
            </a:r>
            <a:r>
              <a:rPr lang="de-DE" sz="1463" dirty="0"/>
              <a:t> </a:t>
            </a:r>
            <a:r>
              <a:rPr lang="de-DE" sz="1463" dirty="0" err="1"/>
              <a:t>regression</a:t>
            </a:r>
            <a:r>
              <a:rPr lang="de-DE" sz="1463" dirty="0"/>
              <a:t> </a:t>
            </a:r>
            <a:r>
              <a:rPr lang="de-DE" sz="1463" dirty="0" err="1"/>
              <a:t>and</a:t>
            </a:r>
            <a:r>
              <a:rPr lang="de-DE" sz="1463" dirty="0"/>
              <a:t> </a:t>
            </a:r>
            <a:r>
              <a:rPr lang="de-DE" sz="1463" dirty="0" err="1"/>
              <a:t>skeleton</a:t>
            </a:r>
            <a:r>
              <a:rPr lang="de-DE" sz="1463" dirty="0"/>
              <a:t> </a:t>
            </a:r>
            <a:r>
              <a:rPr lang="de-DE" sz="1463" dirty="0" err="1"/>
              <a:t>from</a:t>
            </a:r>
            <a:r>
              <a:rPr lang="de-DE" sz="1463" dirty="0"/>
              <a:t> </a:t>
            </a:r>
            <a:r>
              <a:rPr lang="de-DE" sz="1463" dirty="0" err="1"/>
              <a:t>LBOx</a:t>
            </a:r>
            <a:endParaRPr lang="en-US" sz="1463" dirty="0"/>
          </a:p>
        </p:txBody>
      </p:sp>
    </p:spTree>
    <p:extLst>
      <p:ext uri="{BB962C8B-B14F-4D97-AF65-F5344CB8AC3E}">
        <p14:creationId xmlns:p14="http://schemas.microsoft.com/office/powerpoint/2010/main" val="17303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48072" y="1673524"/>
            <a:ext cx="3731855" cy="4044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Use</a:t>
            </a:r>
            <a:r>
              <a:rPr lang="de-DE" sz="1788" dirty="0"/>
              <a:t>-Cases:</a:t>
            </a:r>
          </a:p>
          <a:p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Shape DNA (Reuter 2005 [1])</a:t>
            </a:r>
            <a:br>
              <a:rPr lang="de-DE" sz="1463" dirty="0"/>
            </a:br>
            <a:r>
              <a:rPr lang="de-DE" sz="1138" dirty="0" err="1"/>
              <a:t>Eigenfrequencies</a:t>
            </a:r>
            <a:r>
              <a:rPr lang="de-DE" sz="1138" dirty="0"/>
              <a:t> </a:t>
            </a:r>
            <a:r>
              <a:rPr lang="de-DE" sz="1138" dirty="0" err="1"/>
              <a:t>are</a:t>
            </a:r>
            <a:r>
              <a:rPr lang="de-DE" sz="1138" dirty="0"/>
              <a:t> </a:t>
            </a:r>
            <a:r>
              <a:rPr lang="de-DE" sz="1138" dirty="0" err="1"/>
              <a:t>independent</a:t>
            </a:r>
            <a:r>
              <a:rPr lang="de-DE" sz="1138" dirty="0"/>
              <a:t> </a:t>
            </a:r>
            <a:r>
              <a:rPr lang="de-DE" sz="1138" dirty="0" err="1"/>
              <a:t>of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and</a:t>
            </a:r>
            <a:r>
              <a:rPr lang="de-DE" sz="1138" dirty="0"/>
              <a:t> </a:t>
            </a:r>
            <a:r>
              <a:rPr lang="de-DE" sz="1138" dirty="0" err="1"/>
              <a:t>can</a:t>
            </a:r>
            <a:r>
              <a:rPr lang="de-DE" sz="1138" dirty="0"/>
              <a:t> </a:t>
            </a:r>
            <a:br>
              <a:rPr lang="de-DE" sz="1138" dirty="0"/>
            </a:br>
            <a:r>
              <a:rPr lang="de-DE" sz="1138" dirty="0" err="1"/>
              <a:t>be</a:t>
            </a:r>
            <a:r>
              <a:rPr lang="de-DE" sz="1138" dirty="0"/>
              <a:t> </a:t>
            </a:r>
            <a:r>
              <a:rPr lang="de-DE" sz="1138" dirty="0" err="1"/>
              <a:t>seen</a:t>
            </a:r>
            <a:r>
              <a:rPr lang="de-DE" sz="1138" dirty="0"/>
              <a:t> a </a:t>
            </a:r>
            <a:r>
              <a:rPr lang="de-DE" sz="1138" dirty="0" err="1"/>
              <a:t>frequencies</a:t>
            </a:r>
            <a:r>
              <a:rPr lang="de-DE" sz="1138" dirty="0"/>
              <a:t> </a:t>
            </a:r>
            <a:r>
              <a:rPr lang="de-DE" sz="1138" dirty="0" err="1"/>
              <a:t>defining</a:t>
            </a:r>
            <a:r>
              <a:rPr lang="de-DE" sz="1138" dirty="0"/>
              <a:t> </a:t>
            </a:r>
            <a:r>
              <a:rPr lang="de-DE" sz="1138" dirty="0" err="1"/>
              <a:t>the</a:t>
            </a:r>
            <a:r>
              <a:rPr lang="de-DE" sz="1138" dirty="0"/>
              <a:t> </a:t>
            </a:r>
            <a:r>
              <a:rPr lang="de-DE" sz="1138" dirty="0" err="1"/>
              <a:t>shape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Compression</a:t>
            </a:r>
            <a:r>
              <a:rPr lang="de-DE" sz="1463" dirty="0"/>
              <a:t> </a:t>
            </a:r>
            <a:r>
              <a:rPr lang="de-DE" sz="1463" dirty="0" err="1"/>
              <a:t>of</a:t>
            </a:r>
            <a:r>
              <a:rPr lang="de-DE" sz="1463" dirty="0"/>
              <a:t> Shapes (</a:t>
            </a:r>
            <a:r>
              <a:rPr lang="de-DE" sz="1463" dirty="0" err="1"/>
              <a:t>Tycowicz</a:t>
            </a:r>
            <a:r>
              <a:rPr lang="de-DE" sz="1463" dirty="0"/>
              <a:t> 2015 [2])</a:t>
            </a:r>
            <a:br>
              <a:rPr lang="en-US" sz="1463" dirty="0"/>
            </a:br>
            <a:r>
              <a:rPr lang="en-US" sz="1138" dirty="0"/>
              <a:t>Energy Modes of structure, modal basis describing</a:t>
            </a:r>
            <a:br>
              <a:rPr lang="en-US" sz="1138" dirty="0"/>
            </a:br>
            <a:r>
              <a:rPr lang="en-US" sz="1138" dirty="0"/>
              <a:t>deformation behavior of structure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 err="1"/>
              <a:t>Spectral</a:t>
            </a:r>
            <a:r>
              <a:rPr lang="de-DE" sz="1463" dirty="0"/>
              <a:t> MDS (</a:t>
            </a:r>
            <a:r>
              <a:rPr lang="de-DE" sz="1463" dirty="0" err="1"/>
              <a:t>Aflalo</a:t>
            </a:r>
            <a:r>
              <a:rPr lang="de-DE" sz="1463" dirty="0"/>
              <a:t> 2013)</a:t>
            </a:r>
            <a:br>
              <a:rPr lang="de-DE" sz="1463" dirty="0"/>
            </a:br>
            <a:r>
              <a:rPr lang="de-DE" sz="1138" dirty="0" err="1"/>
              <a:t>Embeddings</a:t>
            </a:r>
            <a:r>
              <a:rPr lang="de-DE" sz="1138" dirty="0"/>
              <a:t> </a:t>
            </a:r>
            <a:r>
              <a:rPr lang="de-DE" sz="1138" dirty="0" err="1"/>
              <a:t>for</a:t>
            </a:r>
            <a:r>
              <a:rPr lang="de-DE" sz="1138" dirty="0"/>
              <a:t> </a:t>
            </a:r>
            <a:r>
              <a:rPr lang="de-DE" sz="1138" dirty="0" err="1"/>
              <a:t>geometric</a:t>
            </a:r>
            <a:r>
              <a:rPr lang="de-DE" sz="1138" dirty="0"/>
              <a:t> </a:t>
            </a:r>
            <a:r>
              <a:rPr lang="de-DE" sz="1138" dirty="0" err="1"/>
              <a:t>manifolds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Skeletons (Liang 2012)</a:t>
            </a:r>
            <a:br>
              <a:rPr lang="de-DE" sz="1463" dirty="0"/>
            </a:br>
            <a:r>
              <a:rPr lang="de-DE" sz="1138" dirty="0" err="1"/>
              <a:t>Getting</a:t>
            </a:r>
            <a:r>
              <a:rPr lang="de-DE" sz="1138" dirty="0"/>
              <a:t> </a:t>
            </a:r>
            <a:r>
              <a:rPr lang="de-DE" sz="1138" dirty="0" err="1"/>
              <a:t>skeletons</a:t>
            </a:r>
            <a:r>
              <a:rPr lang="de-DE" sz="1138" dirty="0"/>
              <a:t> </a:t>
            </a:r>
            <a:r>
              <a:rPr lang="de-DE" sz="1138" dirty="0" err="1"/>
              <a:t>from</a:t>
            </a:r>
            <a:r>
              <a:rPr lang="de-DE" sz="1138" dirty="0"/>
              <a:t> </a:t>
            </a:r>
            <a:r>
              <a:rPr lang="de-DE" sz="1138" dirty="0" err="1"/>
              <a:t>meshes</a:t>
            </a:r>
            <a:r>
              <a:rPr lang="de-DE" sz="1138" dirty="0"/>
              <a:t>. In </a:t>
            </a:r>
            <a:r>
              <a:rPr lang="de-DE" sz="1138" dirty="0" err="1"/>
              <a:t>general</a:t>
            </a:r>
            <a:br>
              <a:rPr lang="de-DE" sz="1138" dirty="0"/>
            </a:b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simplification</a:t>
            </a:r>
            <a:r>
              <a:rPr lang="de-DE" sz="1138" dirty="0"/>
              <a:t> </a:t>
            </a:r>
            <a:r>
              <a:rPr lang="de-DE" sz="1138" dirty="0" err="1"/>
              <a:t>is</a:t>
            </a:r>
            <a:r>
              <a:rPr lang="de-DE" sz="1138" dirty="0"/>
              <a:t> </a:t>
            </a:r>
            <a:r>
              <a:rPr lang="de-DE" sz="1138" dirty="0" err="1"/>
              <a:t>possible</a:t>
            </a:r>
            <a:r>
              <a:rPr lang="de-DE" sz="1138" dirty="0"/>
              <a:t>.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463" dirty="0"/>
              <a:t>Clustering &amp; Segmentation (Zhang 2009)</a:t>
            </a:r>
            <a:br>
              <a:rPr lang="de-DE" sz="1463" dirty="0"/>
            </a:br>
            <a:r>
              <a:rPr lang="de-DE" sz="1138" dirty="0" err="1"/>
              <a:t>Decompose</a:t>
            </a:r>
            <a:r>
              <a:rPr lang="de-DE" sz="1138" dirty="0"/>
              <a:t> </a:t>
            </a:r>
            <a:r>
              <a:rPr lang="de-DE" sz="1138" dirty="0" err="1"/>
              <a:t>mesh</a:t>
            </a:r>
            <a:r>
              <a:rPr lang="de-DE" sz="1138" dirty="0"/>
              <a:t> </a:t>
            </a:r>
            <a:r>
              <a:rPr lang="de-DE" sz="1138" dirty="0" err="1"/>
              <a:t>into</a:t>
            </a:r>
            <a:r>
              <a:rPr lang="de-DE" sz="1138" dirty="0"/>
              <a:t> </a:t>
            </a:r>
            <a:r>
              <a:rPr lang="de-DE" sz="1138" dirty="0" err="1"/>
              <a:t>reasonable</a:t>
            </a:r>
            <a:r>
              <a:rPr lang="de-DE" sz="1138" dirty="0"/>
              <a:t> </a:t>
            </a:r>
            <a:r>
              <a:rPr lang="de-DE" sz="1138" dirty="0" err="1"/>
              <a:t>components</a:t>
            </a:r>
            <a:endParaRPr lang="de-DE" sz="1138" dirty="0"/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138" dirty="0"/>
          </a:p>
        </p:txBody>
      </p:sp>
      <p:sp>
        <p:nvSpPr>
          <p:cNvPr id="5" name="Rechteck 4"/>
          <p:cNvSpPr/>
          <p:nvPr/>
        </p:nvSpPr>
        <p:spPr>
          <a:xfrm>
            <a:off x="647094" y="7114317"/>
            <a:ext cx="3935880" cy="139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[2] - Concepts and Algorithms for the Deformation, Analysis, and Compression of Digital Shapes</a:t>
            </a:r>
          </a:p>
          <a:p>
            <a:r>
              <a:rPr lang="en-US" sz="975" dirty="0"/>
              <a:t>Christoph von </a:t>
            </a:r>
            <a:r>
              <a:rPr lang="en-US" sz="975" dirty="0" err="1"/>
              <a:t>Tycowicz</a:t>
            </a:r>
            <a:r>
              <a:rPr lang="en-US" sz="975" dirty="0"/>
              <a:t> (2015)</a:t>
            </a:r>
          </a:p>
          <a:p>
            <a:r>
              <a:rPr lang="en-US" sz="1138" dirty="0"/>
              <a:t>[3] - Spectral multidimensional scaling</a:t>
            </a:r>
          </a:p>
          <a:p>
            <a:r>
              <a:rPr lang="en-US" sz="894" dirty="0" err="1"/>
              <a:t>Yonathan</a:t>
            </a:r>
            <a:r>
              <a:rPr lang="en-US" sz="894" dirty="0"/>
              <a:t> </a:t>
            </a:r>
            <a:r>
              <a:rPr lang="en-US" sz="894" dirty="0" err="1"/>
              <a:t>Aflalo</a:t>
            </a:r>
            <a:r>
              <a:rPr lang="en-US" sz="894" dirty="0"/>
              <a:t> and Ron Kimmel (2013)</a:t>
            </a:r>
          </a:p>
          <a:p>
            <a:r>
              <a:rPr lang="en-US" sz="1138" dirty="0"/>
              <a:t>[4] - Geometric Understanding of Point Clouds Using Laplace-Beltrami Operator</a:t>
            </a:r>
          </a:p>
          <a:p>
            <a:r>
              <a:rPr lang="en-US" sz="894" dirty="0"/>
              <a:t>Jian Liang et al. </a:t>
            </a:r>
          </a:p>
        </p:txBody>
      </p:sp>
      <p:cxnSp>
        <p:nvCxnSpPr>
          <p:cNvPr id="7" name="Gerade Verbindung mit Pfeil 6"/>
          <p:cNvCxnSpPr>
            <a:endCxn id="12" idx="1"/>
          </p:cNvCxnSpPr>
          <p:nvPr/>
        </p:nvCxnSpPr>
        <p:spPr>
          <a:xfrm flipV="1">
            <a:off x="3959024" y="3520502"/>
            <a:ext cx="1872508" cy="1663977"/>
          </a:xfrm>
          <a:prstGeom prst="straightConnector1">
            <a:avLst/>
          </a:prstGeom>
          <a:ln w="28575" cmpd="sng">
            <a:solidFill>
              <a:schemeClr val="accent5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831532" y="3061626"/>
            <a:ext cx="3428952" cy="917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/>
              <a:t>Many</a:t>
            </a:r>
            <a:r>
              <a:rPr lang="de-DE" sz="1788" dirty="0"/>
              <a:t> </a:t>
            </a:r>
            <a:r>
              <a:rPr lang="de-DE" sz="1788" dirty="0" err="1"/>
              <a:t>works</a:t>
            </a:r>
            <a:r>
              <a:rPr lang="de-DE" sz="1788" dirty="0"/>
              <a:t> </a:t>
            </a:r>
            <a:r>
              <a:rPr lang="de-DE" sz="1788" dirty="0" err="1"/>
              <a:t>were</a:t>
            </a:r>
            <a:r>
              <a:rPr lang="de-DE" sz="1788" dirty="0"/>
              <a:t> </a:t>
            </a:r>
            <a:r>
              <a:rPr lang="de-DE" sz="1788" dirty="0" err="1"/>
              <a:t>done</a:t>
            </a:r>
            <a:r>
              <a:rPr lang="de-DE" sz="1788" dirty="0"/>
              <a:t> </a:t>
            </a:r>
            <a:r>
              <a:rPr lang="de-DE" sz="1788" dirty="0" err="1"/>
              <a:t>before</a:t>
            </a:r>
            <a:r>
              <a:rPr lang="de-DE" sz="1788" dirty="0"/>
              <a:t> but</a:t>
            </a:r>
            <a:br>
              <a:rPr lang="de-DE" sz="1788" dirty="0"/>
            </a:br>
            <a:r>
              <a:rPr lang="de-DE" sz="1788" dirty="0"/>
              <a:t>a </a:t>
            </a:r>
            <a:r>
              <a:rPr lang="de-DE" sz="1788" dirty="0" err="1"/>
              <a:t>good</a:t>
            </a:r>
            <a:r>
              <a:rPr lang="de-DE" sz="1788" dirty="0"/>
              <a:t> </a:t>
            </a:r>
            <a:r>
              <a:rPr lang="de-DE" sz="1788" dirty="0" err="1"/>
              <a:t>summary</a:t>
            </a:r>
            <a:r>
              <a:rPr lang="de-DE" sz="1788" dirty="0"/>
              <a:t> </a:t>
            </a:r>
            <a:r>
              <a:rPr lang="de-DE" sz="1788" dirty="0" err="1"/>
              <a:t>and</a:t>
            </a:r>
            <a:r>
              <a:rPr lang="de-DE" sz="1788" dirty="0"/>
              <a:t> </a:t>
            </a:r>
            <a:r>
              <a:rPr lang="de-DE" sz="1788" dirty="0" err="1"/>
              <a:t>illustration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br>
              <a:rPr lang="de-DE" sz="1788" dirty="0"/>
            </a:br>
            <a:r>
              <a:rPr lang="de-DE" sz="1788" dirty="0" err="1">
                <a:solidFill>
                  <a:srgbClr val="FF0000"/>
                </a:solidFill>
              </a:rPr>
              <a:t>Spectral</a:t>
            </a:r>
            <a:r>
              <a:rPr lang="de-DE" sz="1788" dirty="0">
                <a:solidFill>
                  <a:srgbClr val="FF0000"/>
                </a:solidFill>
              </a:rPr>
              <a:t> Clustering</a:t>
            </a:r>
            <a:endParaRPr lang="en-US" sz="178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5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/>
        </p:nvSpPr>
        <p:spPr>
          <a:xfrm>
            <a:off x="448072" y="2083135"/>
            <a:ext cx="3803532" cy="417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38" dirty="0"/>
              <a:t>[4] Spectral Mesh Processing</a:t>
            </a:r>
          </a:p>
          <a:p>
            <a:r>
              <a:rPr lang="de-DE" sz="975" dirty="0"/>
              <a:t>Hao Zhang, Oliver van </a:t>
            </a:r>
            <a:r>
              <a:rPr lang="de-DE" sz="975" dirty="0" err="1"/>
              <a:t>Kaick</a:t>
            </a:r>
            <a:r>
              <a:rPr lang="de-DE" sz="975" dirty="0"/>
              <a:t>, Ramsay Dyer</a:t>
            </a:r>
            <a:endParaRPr lang="en-US" sz="975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0" y="2726810"/>
            <a:ext cx="3522164" cy="202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89556" y="4950413"/>
            <a:ext cx="4729821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>
                <a:solidFill>
                  <a:srgbClr val="FF0000"/>
                </a:solidFill>
              </a:rPr>
              <a:t>Note: </a:t>
            </a:r>
            <a:r>
              <a:rPr lang="de-DE" sz="1463" dirty="0" err="1">
                <a:solidFill>
                  <a:srgbClr val="FF0000"/>
                </a:solidFill>
              </a:rPr>
              <a:t>every</a:t>
            </a:r>
            <a:r>
              <a:rPr lang="de-DE" sz="1463" dirty="0">
                <a:solidFill>
                  <a:srgbClr val="FF0000"/>
                </a:solidFill>
              </a:rPr>
              <a:t> separate </a:t>
            </a:r>
            <a:r>
              <a:rPr lang="de-DE" sz="1463" dirty="0" err="1">
                <a:solidFill>
                  <a:srgbClr val="FF0000"/>
                </a:solidFill>
              </a:rPr>
              <a:t>region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results</a:t>
            </a:r>
            <a:r>
              <a:rPr lang="de-DE" sz="1463" dirty="0">
                <a:solidFill>
                  <a:srgbClr val="FF0000"/>
                </a:solidFill>
              </a:rPr>
              <a:t> in a </a:t>
            </a:r>
            <a:br>
              <a:rPr lang="de-DE" sz="1463" dirty="0">
                <a:solidFill>
                  <a:srgbClr val="FF0000"/>
                </a:solidFill>
              </a:rPr>
            </a:br>
            <a:r>
              <a:rPr lang="de-DE" sz="1463" dirty="0">
                <a:solidFill>
                  <a:srgbClr val="FF0000"/>
                </a:solidFill>
              </a:rPr>
              <a:t>null </a:t>
            </a:r>
            <a:r>
              <a:rPr lang="de-DE" sz="1463" dirty="0" err="1">
                <a:solidFill>
                  <a:srgbClr val="FF0000"/>
                </a:solidFill>
              </a:rPr>
              <a:t>eigenmode</a:t>
            </a:r>
            <a:r>
              <a:rPr lang="de-DE" sz="1463" dirty="0">
                <a:solidFill>
                  <a:srgbClr val="FF0000"/>
                </a:solidFill>
              </a:rPr>
              <a:t> </a:t>
            </a:r>
            <a:r>
              <a:rPr lang="de-DE" sz="1463" dirty="0" err="1">
                <a:solidFill>
                  <a:srgbClr val="FF0000"/>
                </a:solidFill>
              </a:rPr>
              <a:t>of</a:t>
            </a:r>
            <a:r>
              <a:rPr lang="de-DE" sz="1463" dirty="0">
                <a:solidFill>
                  <a:srgbClr val="FF0000"/>
                </a:solidFill>
              </a:rPr>
              <a:t> LBO </a:t>
            </a:r>
            <a:r>
              <a:rPr lang="de-DE" sz="1463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de-DE" sz="1463" dirty="0" err="1">
                <a:solidFill>
                  <a:srgbClr val="FF0000"/>
                </a:solidFill>
                <a:sym typeface="Wingdings" panose="05000000000000000000" pitchFamily="2" charset="2"/>
              </a:rPr>
              <a:t>detection</a:t>
            </a:r>
            <a:r>
              <a:rPr lang="de-DE" sz="1463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1463" dirty="0" err="1">
                <a:solidFill>
                  <a:srgbClr val="FF0000"/>
                </a:solidFill>
                <a:sym typeface="Wingdings" panose="05000000000000000000" pitchFamily="2" charset="2"/>
              </a:rPr>
              <a:t>of</a:t>
            </a:r>
            <a:r>
              <a:rPr lang="de-DE" sz="1463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1463" dirty="0" err="1">
                <a:solidFill>
                  <a:srgbClr val="FF0000"/>
                </a:solidFill>
                <a:sym typeface="Wingdings" panose="05000000000000000000" pitchFamily="2" charset="2"/>
              </a:rPr>
              <a:t>unconnected</a:t>
            </a:r>
            <a:r>
              <a:rPr lang="de-DE" sz="1463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1463" dirty="0" err="1">
                <a:solidFill>
                  <a:srgbClr val="FF0000"/>
                </a:solidFill>
                <a:sym typeface="Wingdings" panose="05000000000000000000" pitchFamily="2" charset="2"/>
              </a:rPr>
              <a:t>regions</a:t>
            </a:r>
            <a:endParaRPr lang="en-US" sz="1463" dirty="0">
              <a:solidFill>
                <a:srgbClr val="FF0000"/>
              </a:solidFill>
            </a:endParaRPr>
          </a:p>
        </p:txBody>
      </p:sp>
      <p:sp>
        <p:nvSpPr>
          <p:cNvPr id="9217" name="Rechteck 9216"/>
          <p:cNvSpPr/>
          <p:nvPr/>
        </p:nvSpPr>
        <p:spPr>
          <a:xfrm>
            <a:off x="6124112" y="1721802"/>
            <a:ext cx="2223603" cy="4033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point</a:t>
            </a:r>
            <a:r>
              <a:rPr lang="de-DE" sz="1788" dirty="0">
                <a:solidFill>
                  <a:schemeClr val="tx1"/>
                </a:solidFill>
              </a:rPr>
              <a:t> </a:t>
            </a:r>
            <a:r>
              <a:rPr lang="de-DE" sz="1788" dirty="0" err="1">
                <a:solidFill>
                  <a:schemeClr val="tx1"/>
                </a:solidFill>
              </a:rPr>
              <a:t>cloud</a:t>
            </a:r>
            <a:r>
              <a:rPr lang="de-DE" sz="1788" dirty="0">
                <a:solidFill>
                  <a:schemeClr val="tx1"/>
                </a:solidFill>
              </a:rPr>
              <a:t> </a:t>
            </a:r>
            <a:r>
              <a:rPr lang="de-DE" sz="1788" dirty="0" err="1">
                <a:solidFill>
                  <a:schemeClr val="tx1"/>
                </a:solidFill>
              </a:rPr>
              <a:t>or</a:t>
            </a:r>
            <a:r>
              <a:rPr lang="de-DE" sz="1788" dirty="0">
                <a:solidFill>
                  <a:schemeClr val="tx1"/>
                </a:solidFill>
              </a:rPr>
              <a:t> </a:t>
            </a:r>
            <a:r>
              <a:rPr lang="de-DE" sz="1788" dirty="0" err="1">
                <a:solidFill>
                  <a:schemeClr val="tx1"/>
                </a:solidFill>
              </a:rPr>
              <a:t>mesh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6120005" y="2785325"/>
            <a:ext cx="2223603" cy="40339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Neighborhood</a:t>
            </a:r>
            <a:r>
              <a:rPr lang="de-DE" sz="1788" dirty="0">
                <a:solidFill>
                  <a:schemeClr val="tx1"/>
                </a:solidFill>
              </a:rPr>
              <a:t> Graph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120005" y="3309198"/>
            <a:ext cx="2223603" cy="4033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>
                <a:solidFill>
                  <a:schemeClr val="tx1"/>
                </a:solidFill>
              </a:rPr>
              <a:t>Vertex </a:t>
            </a:r>
            <a:r>
              <a:rPr lang="de-DE" sz="1788" dirty="0" err="1">
                <a:solidFill>
                  <a:schemeClr val="tx1"/>
                </a:solidFill>
              </a:rPr>
              <a:t>distances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6120005" y="3855918"/>
            <a:ext cx="2223603" cy="4033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Laplacian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6124112" y="4425594"/>
            <a:ext cx="2223603" cy="4033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eigvec</a:t>
            </a:r>
            <a:r>
              <a:rPr lang="de-DE" sz="1788" dirty="0">
                <a:solidFill>
                  <a:schemeClr val="tx1"/>
                </a:solidFill>
              </a:rPr>
              <a:t>, </a:t>
            </a:r>
            <a:r>
              <a:rPr lang="de-DE" sz="1788" dirty="0" err="1">
                <a:solidFill>
                  <a:schemeClr val="tx1"/>
                </a:solidFill>
              </a:rPr>
              <a:t>eigval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6125197" y="5012377"/>
            <a:ext cx="2223603" cy="4033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partitioning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120005" y="2229086"/>
            <a:ext cx="2223603" cy="40339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88" dirty="0" err="1">
                <a:solidFill>
                  <a:schemeClr val="tx1"/>
                </a:solidFill>
              </a:rPr>
              <a:t>subsampling</a:t>
            </a:r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9220" name="Textfeld 9219"/>
          <p:cNvSpPr txBox="1"/>
          <p:nvPr/>
        </p:nvSpPr>
        <p:spPr>
          <a:xfrm>
            <a:off x="8464747" y="3373335"/>
            <a:ext cx="10885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/>
              <a:t>(</a:t>
            </a:r>
            <a:r>
              <a:rPr lang="de-DE" sz="1300" dirty="0" err="1"/>
              <a:t>along</a:t>
            </a:r>
            <a:r>
              <a:rPr lang="de-DE" sz="1300" dirty="0"/>
              <a:t> </a:t>
            </a:r>
            <a:r>
              <a:rPr lang="de-DE" sz="1300" dirty="0" err="1"/>
              <a:t>graph</a:t>
            </a:r>
            <a:r>
              <a:rPr lang="de-DE" sz="1300" dirty="0"/>
              <a:t>)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562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/>
        </p:nvGrpSpPr>
        <p:grpSpPr>
          <a:xfrm>
            <a:off x="416025" y="3429000"/>
            <a:ext cx="9424757" cy="2594297"/>
            <a:chOff x="511948" y="2808574"/>
            <a:chExt cx="11597842" cy="3192469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948" y="2924944"/>
              <a:ext cx="11597842" cy="3076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/>
                <p:cNvSpPr txBox="1"/>
                <p:nvPr/>
              </p:nvSpPr>
              <p:spPr>
                <a:xfrm>
                  <a:off x="511948" y="2852862"/>
                  <a:ext cx="915056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=205.6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14" name="Textfeld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48" y="2852862"/>
                  <a:ext cx="915056" cy="298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/>
                <p:cNvSpPr txBox="1"/>
                <p:nvPr/>
              </p:nvSpPr>
              <p:spPr>
                <a:xfrm>
                  <a:off x="1163777" y="3040787"/>
                  <a:ext cx="915056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=201.9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27" name="Textfeld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777" y="3040787"/>
                  <a:ext cx="915056" cy="298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/>
                <p:cNvSpPr txBox="1"/>
                <p:nvPr/>
              </p:nvSpPr>
              <p:spPr>
                <a:xfrm>
                  <a:off x="2013110" y="2817338"/>
                  <a:ext cx="830232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=11.4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28" name="Textfeld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10" y="2817338"/>
                  <a:ext cx="830232" cy="298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/>
                <p:cNvSpPr txBox="1"/>
                <p:nvPr/>
              </p:nvSpPr>
              <p:spPr>
                <a:xfrm>
                  <a:off x="2664940" y="3005262"/>
                  <a:ext cx="830232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=10.9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29" name="Textfeld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940" y="3005262"/>
                  <a:ext cx="830232" cy="29825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/>
                <p:cNvSpPr txBox="1"/>
                <p:nvPr/>
              </p:nvSpPr>
              <p:spPr>
                <a:xfrm>
                  <a:off x="3431704" y="2812406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=4.7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2" name="Textfeld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04" y="2812406"/>
                  <a:ext cx="745410" cy="29825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/>
                <p:cNvSpPr txBox="1"/>
                <p:nvPr/>
              </p:nvSpPr>
              <p:spPr>
                <a:xfrm>
                  <a:off x="4083533" y="3000330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=6.3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3" name="Textfeld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533" y="3000330"/>
                  <a:ext cx="745410" cy="29825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/>
                <p:cNvSpPr txBox="1"/>
                <p:nvPr/>
              </p:nvSpPr>
              <p:spPr>
                <a:xfrm>
                  <a:off x="4799388" y="2845503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=3.8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4" name="Textfeld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388" y="2845503"/>
                  <a:ext cx="745410" cy="29825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/>
                <p:cNvSpPr txBox="1"/>
                <p:nvPr/>
              </p:nvSpPr>
              <p:spPr>
                <a:xfrm>
                  <a:off x="5451217" y="3033427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=3.4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5" name="Textfeld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217" y="3033427"/>
                  <a:ext cx="745410" cy="2982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/>
                <p:cNvSpPr txBox="1"/>
                <p:nvPr/>
              </p:nvSpPr>
              <p:spPr>
                <a:xfrm>
                  <a:off x="6156859" y="2857999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=1.8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6" name="Textfeld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859" y="2857999"/>
                  <a:ext cx="745410" cy="2982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/>
                <p:cNvSpPr txBox="1"/>
                <p:nvPr/>
              </p:nvSpPr>
              <p:spPr>
                <a:xfrm>
                  <a:off x="6808688" y="3045923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=1.8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37" name="Textfeld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688" y="3045923"/>
                  <a:ext cx="745410" cy="2982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/>
                <p:cNvSpPr txBox="1"/>
                <p:nvPr/>
              </p:nvSpPr>
              <p:spPr>
                <a:xfrm>
                  <a:off x="7580118" y="2845502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=0.4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0" name="Textfeld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118" y="2845502"/>
                  <a:ext cx="745410" cy="2982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/>
                <p:cNvSpPr txBox="1"/>
                <p:nvPr/>
              </p:nvSpPr>
              <p:spPr>
                <a:xfrm>
                  <a:off x="8231948" y="3033427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=1.2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1" name="Textfeld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948" y="3033427"/>
                  <a:ext cx="745410" cy="29825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/>
                <p:cNvSpPr txBox="1"/>
                <p:nvPr/>
              </p:nvSpPr>
              <p:spPr>
                <a:xfrm>
                  <a:off x="8938519" y="2808574"/>
                  <a:ext cx="830232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=0.26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519" y="2808574"/>
                  <a:ext cx="830232" cy="29825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/>
                <p:cNvSpPr txBox="1"/>
                <p:nvPr/>
              </p:nvSpPr>
              <p:spPr>
                <a:xfrm>
                  <a:off x="9590348" y="2996498"/>
                  <a:ext cx="830232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=0.31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3" name="Textfeld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348" y="2996498"/>
                  <a:ext cx="830232" cy="29825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/>
                <p:cNvSpPr txBox="1"/>
                <p:nvPr/>
              </p:nvSpPr>
              <p:spPr>
                <a:xfrm>
                  <a:off x="10380950" y="2817338"/>
                  <a:ext cx="745410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=0.1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4" name="Textfeld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0950" y="2817338"/>
                  <a:ext cx="745410" cy="29825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/>
                <p:cNvSpPr txBox="1"/>
                <p:nvPr/>
              </p:nvSpPr>
              <p:spPr>
                <a:xfrm>
                  <a:off x="11032777" y="3005262"/>
                  <a:ext cx="830232" cy="29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75" i="1">
                            <a:latin typeface="Cambria Math"/>
                          </a:rPr>
                          <m:t>𝜆</m:t>
                        </m:r>
                        <m:r>
                          <a:rPr lang="de-DE" sz="975" i="1">
                            <a:latin typeface="Cambria Math"/>
                          </a:rPr>
                          <m:t>=0.25</m:t>
                        </m:r>
                      </m:oMath>
                    </m:oMathPara>
                  </a14:m>
                  <a:endParaRPr lang="en-US" sz="975" dirty="0"/>
                </a:p>
              </p:txBody>
            </p:sp>
          </mc:Choice>
          <mc:Fallback xmlns="">
            <p:sp>
              <p:nvSpPr>
                <p:cNvPr id="45" name="Textfeld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2777" y="3005262"/>
                  <a:ext cx="830232" cy="29825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hteck 2"/>
          <p:cNvSpPr/>
          <p:nvPr/>
        </p:nvSpPr>
        <p:spPr>
          <a:xfrm>
            <a:off x="448072" y="4927947"/>
            <a:ext cx="9159964" cy="8826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88" dirty="0">
              <a:solidFill>
                <a:schemeClr val="tx1"/>
              </a:solidFill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5599556" y="2811940"/>
            <a:ext cx="1068162" cy="617060"/>
          </a:xfrm>
          <a:custGeom>
            <a:avLst/>
            <a:gdLst>
              <a:gd name="connsiteX0" fmla="*/ 0 w 1314450"/>
              <a:gd name="connsiteY0" fmla="*/ 759337 h 759337"/>
              <a:gd name="connsiteX1" fmla="*/ 669472 w 1314450"/>
              <a:gd name="connsiteY1" fmla="*/ 59 h 759337"/>
              <a:gd name="connsiteX2" fmla="*/ 1314450 w 1314450"/>
              <a:gd name="connsiteY2" fmla="*/ 726680 h 75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759337">
                <a:moveTo>
                  <a:pt x="0" y="759337"/>
                </a:moveTo>
                <a:cubicBezTo>
                  <a:pt x="225198" y="382419"/>
                  <a:pt x="450397" y="5502"/>
                  <a:pt x="669472" y="59"/>
                </a:cubicBezTo>
                <a:cubicBezTo>
                  <a:pt x="888547" y="-5384"/>
                  <a:pt x="1101498" y="360648"/>
                  <a:pt x="1314450" y="72668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Textfeld 10"/>
          <p:cNvSpPr txBox="1"/>
          <p:nvPr/>
        </p:nvSpPr>
        <p:spPr>
          <a:xfrm>
            <a:off x="3836291" y="2221655"/>
            <a:ext cx="2584224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88" dirty="0">
                <a:solidFill>
                  <a:srgbClr val="FF0000"/>
                </a:solidFill>
              </a:rPr>
              <a:t>Higher </a:t>
            </a:r>
            <a:r>
              <a:rPr lang="de-DE" sz="1788" dirty="0" err="1">
                <a:solidFill>
                  <a:srgbClr val="FF0000"/>
                </a:solidFill>
              </a:rPr>
              <a:t>frequency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modes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can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switch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between</a:t>
            </a:r>
            <a:r>
              <a:rPr lang="de-DE" sz="1788" dirty="0">
                <a:solidFill>
                  <a:srgbClr val="FF0000"/>
                </a:solidFill>
              </a:rPr>
              <a:t> different </a:t>
            </a:r>
            <a:r>
              <a:rPr lang="de-DE" sz="1788" dirty="0" err="1">
                <a:solidFill>
                  <a:srgbClr val="FF0000"/>
                </a:solidFill>
              </a:rPr>
              <a:t>models</a:t>
            </a:r>
            <a:r>
              <a:rPr lang="de-DE" sz="1788" dirty="0">
                <a:solidFill>
                  <a:srgbClr val="FF0000"/>
                </a:solidFill>
              </a:rPr>
              <a:t>!</a:t>
            </a:r>
            <a:endParaRPr lang="en-US" sz="1788" dirty="0">
              <a:solidFill>
                <a:srgbClr val="FF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92239" y="1947873"/>
            <a:ext cx="2389565" cy="64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LBO sensitive in </a:t>
            </a:r>
            <a:r>
              <a:rPr lang="de-DE" sz="1788" dirty="0" err="1"/>
              <a:t>general</a:t>
            </a:r>
            <a:br>
              <a:rPr lang="de-DE" sz="1788" dirty="0"/>
            </a:br>
            <a:r>
              <a:rPr lang="de-DE" sz="1788" dirty="0" err="1"/>
              <a:t>to</a:t>
            </a:r>
            <a:r>
              <a:rPr lang="de-DE" sz="1788" dirty="0"/>
              <a:t> </a:t>
            </a:r>
            <a:r>
              <a:rPr lang="de-DE" sz="1788" dirty="0" err="1"/>
              <a:t>mode</a:t>
            </a:r>
            <a:r>
              <a:rPr lang="de-DE" sz="1788" dirty="0"/>
              <a:t> </a:t>
            </a:r>
            <a:r>
              <a:rPr lang="de-DE" sz="1788" dirty="0" err="1"/>
              <a:t>switches</a:t>
            </a:r>
            <a:r>
              <a:rPr lang="de-DE" sz="1788" dirty="0"/>
              <a:t> …</a:t>
            </a:r>
            <a:endParaRPr lang="en-US" sz="1788" dirty="0"/>
          </a:p>
        </p:txBody>
      </p:sp>
      <p:sp>
        <p:nvSpPr>
          <p:cNvPr id="13" name="Textfeld 12"/>
          <p:cNvSpPr txBox="1"/>
          <p:nvPr/>
        </p:nvSpPr>
        <p:spPr>
          <a:xfrm>
            <a:off x="416025" y="1947873"/>
            <a:ext cx="2482406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88" dirty="0" err="1"/>
              <a:t>Detection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e.g. </a:t>
            </a:r>
            <a:r>
              <a:rPr lang="de-DE" sz="1788" dirty="0" err="1"/>
              <a:t>body</a:t>
            </a:r>
            <a:r>
              <a:rPr lang="de-DE" sz="1788" dirty="0"/>
              <a:t> </a:t>
            </a:r>
            <a:r>
              <a:rPr lang="de-DE" sz="1788" dirty="0" err="1"/>
              <a:t>parts</a:t>
            </a:r>
            <a:r>
              <a:rPr lang="de-DE" sz="1788" dirty="0"/>
              <a:t> </a:t>
            </a:r>
            <a:r>
              <a:rPr lang="de-DE" sz="1788" dirty="0" err="1"/>
              <a:t>across</a:t>
            </a:r>
            <a:r>
              <a:rPr lang="de-DE" sz="1788" dirty="0"/>
              <a:t> different </a:t>
            </a:r>
            <a:r>
              <a:rPr lang="de-DE" sz="1788" dirty="0" err="1"/>
              <a:t>models</a:t>
            </a:r>
            <a:endParaRPr lang="en-US" sz="1788" dirty="0"/>
          </a:p>
        </p:txBody>
      </p:sp>
    </p:spTree>
    <p:extLst>
      <p:ext uri="{BB962C8B-B14F-4D97-AF65-F5344CB8AC3E}">
        <p14:creationId xmlns:p14="http://schemas.microsoft.com/office/powerpoint/2010/main" val="128645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06587" y="1749495"/>
            <a:ext cx="8457956" cy="339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/>
              <a:t>The </a:t>
            </a:r>
            <a:r>
              <a:rPr lang="de-DE" sz="1788" dirty="0" err="1"/>
              <a:t>Good</a:t>
            </a:r>
            <a:r>
              <a:rPr lang="de-DE" sz="1788" dirty="0"/>
              <a:t>: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/>
              <a:t>Eigenvalues </a:t>
            </a:r>
            <a:r>
              <a:rPr lang="de-DE" sz="1788" dirty="0" err="1"/>
              <a:t>stay</a:t>
            </a:r>
            <a:r>
              <a:rPr lang="de-DE" sz="1788" dirty="0"/>
              <a:t> </a:t>
            </a:r>
            <a:r>
              <a:rPr lang="de-DE" sz="1788" dirty="0" err="1"/>
              <a:t>the</a:t>
            </a:r>
            <a:r>
              <a:rPr lang="de-DE" sz="1788" dirty="0"/>
              <a:t> same </a:t>
            </a:r>
            <a:r>
              <a:rPr lang="de-DE" sz="1788" dirty="0" err="1"/>
              <a:t>if</a:t>
            </a:r>
            <a:r>
              <a:rPr lang="de-DE" sz="1788" dirty="0"/>
              <a:t> </a:t>
            </a:r>
            <a:r>
              <a:rPr lang="de-DE" sz="1788" dirty="0" err="1"/>
              <a:t>the</a:t>
            </a:r>
            <a:r>
              <a:rPr lang="de-DE" sz="1788" dirty="0"/>
              <a:t> </a:t>
            </a:r>
            <a:r>
              <a:rPr lang="de-DE" sz="1788" dirty="0" err="1"/>
              <a:t>object</a:t>
            </a:r>
            <a:r>
              <a:rPr lang="de-DE" sz="1788" dirty="0"/>
              <a:t> </a:t>
            </a:r>
            <a:r>
              <a:rPr lang="de-DE" sz="1788" dirty="0" err="1"/>
              <a:t>is</a:t>
            </a:r>
            <a:r>
              <a:rPr lang="de-DE" sz="1788" dirty="0"/>
              <a:t> </a:t>
            </a:r>
            <a:r>
              <a:rPr lang="de-DE" sz="1788" dirty="0" err="1"/>
              <a:t>deformed</a:t>
            </a:r>
            <a:r>
              <a:rPr lang="de-DE" sz="1788" dirty="0"/>
              <a:t> </a:t>
            </a:r>
            <a:r>
              <a:rPr lang="de-DE" sz="1788" dirty="0" err="1"/>
              <a:t>isometrically</a:t>
            </a:r>
            <a:r>
              <a:rPr lang="de-DE" sz="1788" dirty="0"/>
              <a:t> (</a:t>
            </a:r>
            <a:r>
              <a:rPr lang="de-DE" sz="1788" dirty="0" err="1"/>
              <a:t>kinematically</a:t>
            </a:r>
            <a:r>
              <a:rPr lang="de-DE" sz="1788" dirty="0"/>
              <a:t>)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 err="1"/>
              <a:t>Very</a:t>
            </a:r>
            <a:r>
              <a:rPr lang="de-DE" sz="1788" dirty="0"/>
              <a:t> flexible in </a:t>
            </a:r>
            <a:r>
              <a:rPr lang="de-DE" sz="1788" dirty="0" err="1"/>
              <a:t>terms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usage</a:t>
            </a:r>
            <a:r>
              <a:rPr lang="de-DE" sz="1788" dirty="0"/>
              <a:t>: </a:t>
            </a:r>
            <a:br>
              <a:rPr lang="de-DE" sz="1788" dirty="0"/>
            </a:br>
            <a:r>
              <a:rPr lang="de-DE" sz="1788" dirty="0"/>
              <a:t>„The Swiss </a:t>
            </a:r>
            <a:r>
              <a:rPr lang="de-DE" sz="1788" dirty="0" err="1"/>
              <a:t>Army</a:t>
            </a:r>
            <a:r>
              <a:rPr lang="de-DE" sz="1788" dirty="0"/>
              <a:t> </a:t>
            </a:r>
            <a:r>
              <a:rPr lang="de-DE" sz="1788" dirty="0" err="1"/>
              <a:t>Knife</a:t>
            </a:r>
            <a:r>
              <a:rPr lang="de-DE" sz="1788" dirty="0"/>
              <a:t> </a:t>
            </a:r>
            <a:r>
              <a:rPr lang="de-DE" sz="1788" dirty="0" err="1"/>
              <a:t>of</a:t>
            </a:r>
            <a:r>
              <a:rPr lang="de-DE" sz="1788" dirty="0"/>
              <a:t> </a:t>
            </a:r>
            <a:r>
              <a:rPr lang="de-DE" sz="1788" dirty="0" err="1"/>
              <a:t>Geometry</a:t>
            </a:r>
            <a:r>
              <a:rPr lang="de-DE" sz="1788" dirty="0"/>
              <a:t> Processing“ – Justin Solomon (Stanford University)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endParaRPr lang="de-DE" sz="1788" dirty="0"/>
          </a:p>
          <a:p>
            <a:r>
              <a:rPr lang="de-DE" sz="1788" dirty="0"/>
              <a:t>The Bad: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/>
              <a:t>Values </a:t>
            </a:r>
            <a:r>
              <a:rPr lang="de-DE" sz="1788" dirty="0" err="1"/>
              <a:t>topology</a:t>
            </a:r>
            <a:r>
              <a:rPr lang="de-DE" sz="1788" dirty="0"/>
              <a:t> </a:t>
            </a:r>
            <a:r>
              <a:rPr lang="de-DE" sz="1788" dirty="0" err="1"/>
              <a:t>differences</a:t>
            </a:r>
            <a:r>
              <a:rPr lang="de-DE" sz="1788" dirty="0"/>
              <a:t> </a:t>
            </a:r>
            <a:r>
              <a:rPr lang="de-DE" sz="1788" dirty="0" err="1"/>
              <a:t>and</a:t>
            </a:r>
            <a:r>
              <a:rPr lang="de-DE" sz="1788" dirty="0"/>
              <a:t> </a:t>
            </a:r>
            <a:r>
              <a:rPr lang="de-DE" sz="1788" dirty="0" err="1"/>
              <a:t>changes</a:t>
            </a:r>
            <a:r>
              <a:rPr lang="de-DE" sz="1788" dirty="0"/>
              <a:t> </a:t>
            </a:r>
            <a:r>
              <a:rPr lang="de-DE" sz="1788" dirty="0" err="1"/>
              <a:t>much</a:t>
            </a:r>
            <a:r>
              <a:rPr lang="de-DE" sz="1788" dirty="0"/>
              <a:t> </a:t>
            </a:r>
            <a:r>
              <a:rPr lang="de-DE" sz="1788" dirty="0" err="1"/>
              <a:t>more</a:t>
            </a:r>
            <a:r>
              <a:rPr lang="de-DE" sz="1788" dirty="0"/>
              <a:t> </a:t>
            </a:r>
            <a:r>
              <a:rPr lang="de-DE" sz="1788" dirty="0" err="1"/>
              <a:t>than</a:t>
            </a:r>
            <a:r>
              <a:rPr lang="de-DE" sz="1788" dirty="0"/>
              <a:t> </a:t>
            </a:r>
            <a:r>
              <a:rPr lang="de-DE" sz="1788" dirty="0" err="1"/>
              <a:t>deformations</a:t>
            </a:r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 err="1"/>
              <a:t>Eigenvector</a:t>
            </a:r>
            <a:r>
              <a:rPr lang="de-DE" sz="1788" dirty="0"/>
              <a:t> </a:t>
            </a:r>
            <a:r>
              <a:rPr lang="de-DE" sz="1788" dirty="0" err="1"/>
              <a:t>field</a:t>
            </a:r>
            <a:r>
              <a:rPr lang="de-DE" sz="1788" dirty="0"/>
              <a:t> </a:t>
            </a:r>
            <a:r>
              <a:rPr lang="de-DE" sz="1788" dirty="0" err="1"/>
              <a:t>is</a:t>
            </a:r>
            <a:r>
              <a:rPr lang="de-DE" sz="1788" dirty="0"/>
              <a:t> </a:t>
            </a:r>
            <a:r>
              <a:rPr lang="de-DE" sz="1788" dirty="0" err="1"/>
              <a:t>mesh</a:t>
            </a:r>
            <a:r>
              <a:rPr lang="de-DE" sz="1788" dirty="0"/>
              <a:t> </a:t>
            </a:r>
            <a:r>
              <a:rPr lang="de-DE" sz="1788" dirty="0" err="1"/>
              <a:t>independent</a:t>
            </a:r>
            <a:r>
              <a:rPr lang="de-DE" sz="1788" dirty="0"/>
              <a:t>, </a:t>
            </a:r>
            <a:r>
              <a:rPr lang="de-DE" sz="1788" dirty="0" err="1"/>
              <a:t>eigenvectors</a:t>
            </a:r>
            <a:r>
              <a:rPr lang="de-DE" sz="1788" dirty="0"/>
              <a:t> </a:t>
            </a:r>
            <a:r>
              <a:rPr lang="de-DE" sz="1788" dirty="0" err="1"/>
              <a:t>though</a:t>
            </a:r>
            <a:r>
              <a:rPr lang="de-DE" sz="1788" dirty="0"/>
              <a:t> </a:t>
            </a:r>
            <a:r>
              <a:rPr lang="de-DE" sz="1788" dirty="0" err="1"/>
              <a:t>are</a:t>
            </a:r>
            <a:r>
              <a:rPr lang="de-DE" sz="1788" dirty="0"/>
              <a:t> </a:t>
            </a:r>
            <a:r>
              <a:rPr lang="de-DE" sz="1788" dirty="0" err="1"/>
              <a:t>mesh</a:t>
            </a:r>
            <a:r>
              <a:rPr lang="de-DE" sz="1788" dirty="0"/>
              <a:t> </a:t>
            </a:r>
            <a:r>
              <a:rPr lang="de-DE" sz="1788" dirty="0" err="1"/>
              <a:t>specific</a:t>
            </a:r>
            <a:endParaRPr lang="de-DE" sz="1788" dirty="0"/>
          </a:p>
          <a:p>
            <a:endParaRPr lang="de-DE" sz="1788" dirty="0"/>
          </a:p>
          <a:p>
            <a:r>
              <a:rPr lang="de-DE" sz="1788" dirty="0"/>
              <a:t>The </a:t>
            </a:r>
            <a:r>
              <a:rPr lang="de-DE" sz="1788" dirty="0" err="1"/>
              <a:t>Ugly</a:t>
            </a:r>
            <a:r>
              <a:rPr lang="de-DE" sz="1788" dirty="0"/>
              <a:t>:</a:t>
            </a:r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 err="1"/>
              <a:t>Matching</a:t>
            </a:r>
            <a:r>
              <a:rPr lang="de-DE" sz="1788" dirty="0"/>
              <a:t> </a:t>
            </a:r>
            <a:r>
              <a:rPr lang="de-DE" sz="1788" dirty="0" err="1"/>
              <a:t>the</a:t>
            </a:r>
            <a:r>
              <a:rPr lang="de-DE" sz="1788" dirty="0"/>
              <a:t> </a:t>
            </a:r>
            <a:r>
              <a:rPr lang="de-DE" sz="1788" dirty="0" err="1"/>
              <a:t>right</a:t>
            </a:r>
            <a:r>
              <a:rPr lang="de-DE" sz="1788" dirty="0"/>
              <a:t> </a:t>
            </a:r>
            <a:r>
              <a:rPr lang="de-DE" sz="1788" dirty="0" err="1"/>
              <a:t>modes</a:t>
            </a:r>
            <a:r>
              <a:rPr lang="de-DE" sz="1788" dirty="0"/>
              <a:t> </a:t>
            </a:r>
            <a:r>
              <a:rPr lang="de-DE" sz="1788" dirty="0" err="1"/>
              <a:t>between</a:t>
            </a:r>
            <a:r>
              <a:rPr lang="de-DE" sz="1788" dirty="0"/>
              <a:t> </a:t>
            </a:r>
            <a:r>
              <a:rPr lang="de-DE" sz="1788" dirty="0" err="1"/>
              <a:t>models</a:t>
            </a:r>
            <a:r>
              <a:rPr lang="de-DE" sz="1788" dirty="0"/>
              <a:t> </a:t>
            </a:r>
            <a:r>
              <a:rPr lang="de-DE" sz="1788" dirty="0" err="1"/>
              <a:t>is</a:t>
            </a:r>
            <a:r>
              <a:rPr lang="de-DE" sz="1788" dirty="0"/>
              <a:t> </a:t>
            </a:r>
            <a:r>
              <a:rPr lang="de-DE" sz="1788" dirty="0" err="1"/>
              <a:t>tough</a:t>
            </a:r>
            <a:endParaRPr lang="de-DE" sz="1788" dirty="0"/>
          </a:p>
          <a:p>
            <a:pPr marL="278641" indent="-278641">
              <a:buFont typeface="Arial" panose="020B0604020202020204" pitchFamily="34" charset="0"/>
              <a:buChar char="•"/>
            </a:pPr>
            <a:r>
              <a:rPr lang="de-DE" sz="1788" dirty="0" err="1"/>
              <a:t>Computationally</a:t>
            </a:r>
            <a:r>
              <a:rPr lang="de-DE" sz="1788" dirty="0"/>
              <a:t> </a:t>
            </a:r>
            <a:r>
              <a:rPr lang="de-DE" sz="1788" dirty="0" err="1"/>
              <a:t>tricky</a:t>
            </a:r>
            <a:r>
              <a:rPr lang="de-DE" sz="1788" dirty="0"/>
              <a:t> </a:t>
            </a:r>
            <a:r>
              <a:rPr lang="de-DE" sz="1788" dirty="0" err="1"/>
              <a:t>and</a:t>
            </a:r>
            <a:r>
              <a:rPr lang="de-DE" sz="1788" dirty="0"/>
              <a:t> expensive (</a:t>
            </a:r>
            <a:r>
              <a:rPr lang="de-DE" sz="1788" dirty="0" err="1"/>
              <a:t>sparse</a:t>
            </a:r>
            <a:r>
              <a:rPr lang="de-DE" sz="1788" dirty="0"/>
              <a:t> </a:t>
            </a:r>
            <a:r>
              <a:rPr lang="de-DE" sz="1788" dirty="0" err="1"/>
              <a:t>matrices</a:t>
            </a:r>
            <a:r>
              <a:rPr lang="de-DE" sz="1788" dirty="0"/>
              <a:t> etc.)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028001" y="5352201"/>
            <a:ext cx="5771901" cy="36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88" dirty="0" err="1">
                <a:solidFill>
                  <a:srgbClr val="FF0000"/>
                </a:solidFill>
              </a:rPr>
              <a:t>Closely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related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to</a:t>
            </a:r>
            <a:r>
              <a:rPr lang="de-DE" sz="1788" dirty="0">
                <a:solidFill>
                  <a:srgbClr val="FF0000"/>
                </a:solidFill>
              </a:rPr>
              <a:t> LBO, </a:t>
            </a:r>
            <a:r>
              <a:rPr lang="de-DE" sz="1788" dirty="0" err="1">
                <a:solidFill>
                  <a:srgbClr val="FF0000"/>
                </a:solidFill>
              </a:rPr>
              <a:t>the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graph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laplacian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is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nowadays</a:t>
            </a:r>
            <a:r>
              <a:rPr lang="de-DE" sz="1788" dirty="0">
                <a:solidFill>
                  <a:srgbClr val="FF0000"/>
                </a:solidFill>
              </a:rPr>
              <a:t> </a:t>
            </a:r>
            <a:r>
              <a:rPr lang="de-DE" sz="1788" dirty="0" err="1">
                <a:solidFill>
                  <a:srgbClr val="FF0000"/>
                </a:solidFill>
              </a:rPr>
              <a:t>used</a:t>
            </a:r>
            <a:endParaRPr lang="en-US" sz="178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8DAB4-3F62-4436-B3C2-057130483760}"/>
              </a:ext>
            </a:extLst>
          </p:cNvPr>
          <p:cNvSpPr txBox="1"/>
          <p:nvPr/>
        </p:nvSpPr>
        <p:spPr>
          <a:xfrm>
            <a:off x="1137370" y="3081275"/>
            <a:ext cx="73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Predicting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69295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906A6-C932-4FA8-A6C8-8EF8E02F1E80}"/>
              </a:ext>
            </a:extLst>
          </p:cNvPr>
          <p:cNvSpPr txBox="1"/>
          <p:nvPr/>
        </p:nvSpPr>
        <p:spPr>
          <a:xfrm>
            <a:off x="1170354" y="2924944"/>
            <a:ext cx="756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approaches but only one has proven solid so far for structural mechanics</a:t>
            </a:r>
          </a:p>
        </p:txBody>
      </p:sp>
    </p:spTree>
    <p:extLst>
      <p:ext uri="{BB962C8B-B14F-4D97-AF65-F5344CB8AC3E}">
        <p14:creationId xmlns:p14="http://schemas.microsoft.com/office/powerpoint/2010/main" val="2695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07FBCC-782C-45C7-9B6A-F9B8B972CFD4}"/>
              </a:ext>
            </a:extLst>
          </p:cNvPr>
          <p:cNvSpPr txBox="1"/>
          <p:nvPr/>
        </p:nvSpPr>
        <p:spPr>
          <a:xfrm>
            <a:off x="3247653" y="2996952"/>
            <a:ext cx="341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Reduced Order Modelling</a:t>
            </a:r>
          </a:p>
          <a:p>
            <a:pPr algn="ctr"/>
            <a:r>
              <a:rPr lang="en-US" dirty="0"/>
              <a:t>Proper Orthogonal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78538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Swiss Roll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3890D-A177-4DC9-867F-86A70B63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18" y="2650876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C7E4C-CC45-49D4-B2BF-B3D56895D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48" y="265087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67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351A1-45F1-4551-8252-37990974750D}"/>
              </a:ext>
            </a:extLst>
          </p:cNvPr>
          <p:cNvSpPr txBox="1"/>
          <p:nvPr/>
        </p:nvSpPr>
        <p:spPr>
          <a:xfrm>
            <a:off x="1353394" y="3017277"/>
            <a:ext cx="724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Simulation </a:t>
            </a:r>
            <a:r>
              <a:rPr lang="en-US" dirty="0">
                <a:sym typeface="Wingdings" panose="05000000000000000000" pitchFamily="2" charset="2"/>
              </a:rPr>
              <a:t> 1 000 000 Nodes x 20 Timesteps x 3 Variables = 60M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D6143-E46E-4E5D-BE61-60325D90D470}"/>
              </a:ext>
            </a:extLst>
          </p:cNvPr>
          <p:cNvSpPr txBox="1"/>
          <p:nvPr/>
        </p:nvSpPr>
        <p:spPr>
          <a:xfrm>
            <a:off x="777330" y="2924944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15 Variables (e.g. sheet thicknesses) </a:t>
            </a:r>
            <a:r>
              <a:rPr lang="en-US" dirty="0">
                <a:sym typeface="Wingdings" panose="05000000000000000000" pitchFamily="2" charset="2"/>
              </a:rPr>
              <a:t> 60M Values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Very tough for most models considering very low sample counts</a:t>
            </a:r>
          </a:p>
        </p:txBody>
      </p:sp>
    </p:spTree>
    <p:extLst>
      <p:ext uri="{BB962C8B-B14F-4D97-AF65-F5344CB8AC3E}">
        <p14:creationId xmlns:p14="http://schemas.microsoft.com/office/powerpoint/2010/main" val="20190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D6143-E46E-4E5D-BE61-60325D90D470}"/>
              </a:ext>
            </a:extLst>
          </p:cNvPr>
          <p:cNvSpPr txBox="1"/>
          <p:nvPr/>
        </p:nvSpPr>
        <p:spPr>
          <a:xfrm>
            <a:off x="777330" y="292494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15 Variables (e.g. sheet thicknesses) </a:t>
            </a:r>
            <a:r>
              <a:rPr lang="en-US" dirty="0">
                <a:sym typeface="Wingdings" panose="05000000000000000000" pitchFamily="2" charset="2"/>
              </a:rPr>
              <a:t> 5-150 Values (ROM)  60M Values</a:t>
            </a:r>
          </a:p>
        </p:txBody>
      </p:sp>
    </p:spTree>
    <p:extLst>
      <p:ext uri="{BB962C8B-B14F-4D97-AF65-F5344CB8AC3E}">
        <p14:creationId xmlns:p14="http://schemas.microsoft.com/office/powerpoint/2010/main" val="30406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D6143-E46E-4E5D-BE61-60325D90D470}"/>
              </a:ext>
            </a:extLst>
          </p:cNvPr>
          <p:cNvSpPr txBox="1"/>
          <p:nvPr/>
        </p:nvSpPr>
        <p:spPr>
          <a:xfrm>
            <a:off x="777330" y="292494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 Simulation </a:t>
            </a:r>
            <a:r>
              <a:rPr lang="en-US" dirty="0">
                <a:sym typeface="Wingdings" panose="05000000000000000000" pitchFamily="2" charset="2"/>
              </a:rPr>
              <a:t> Decompose with ROM  Use ROM to describe other 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 Simulations  Decompose with ROM  Use ROM for new predictions</a:t>
            </a:r>
          </a:p>
        </p:txBody>
      </p:sp>
    </p:spTree>
    <p:extLst>
      <p:ext uri="{BB962C8B-B14F-4D97-AF65-F5344CB8AC3E}">
        <p14:creationId xmlns:p14="http://schemas.microsoft.com/office/powerpoint/2010/main" val="270989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 1"/>
          <p:cNvSpPr/>
          <p:nvPr/>
        </p:nvSpPr>
        <p:spPr>
          <a:xfrm>
            <a:off x="-447836" y="1125361"/>
            <a:ext cx="8104318" cy="525636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4" tIns="46798" rIns="90004" bIns="46798" anchor="ctr" anchorCtr="0" compatLnSpc="0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" pitchFamily="34"/>
              <a:cs typeface="Arial" pitchFamily="34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3410" r="2613" b="7933"/>
          <a:stretch/>
        </p:blipFill>
        <p:spPr>
          <a:xfrm>
            <a:off x="1401056" y="1962215"/>
            <a:ext cx="7105476" cy="1585519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6CF4B8F-7859-4729-9FEA-7D22DEF7278A}"/>
              </a:ext>
            </a:extLst>
          </p:cNvPr>
          <p:cNvGrpSpPr/>
          <p:nvPr/>
        </p:nvGrpSpPr>
        <p:grpSpPr>
          <a:xfrm>
            <a:off x="1497410" y="4005064"/>
            <a:ext cx="2205668" cy="1477647"/>
            <a:chOff x="1328844" y="4327617"/>
            <a:chExt cx="2205668" cy="1477647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C36C5ABF-2543-4671-ABB5-AEF4BB4A0BB1}"/>
                </a:ext>
              </a:extLst>
            </p:cNvPr>
            <p:cNvSpPr txBox="1"/>
            <p:nvPr/>
          </p:nvSpPr>
          <p:spPr>
            <a:xfrm>
              <a:off x="1857450" y="4365104"/>
              <a:ext cx="167706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www.lasso.de</a:t>
              </a:r>
            </a:p>
            <a:p>
              <a:endParaRPr lang="en-US" sz="1600" dirty="0"/>
            </a:p>
            <a:p>
              <a:r>
                <a:rPr lang="en-US" sz="1600" dirty="0"/>
                <a:t>+49 711 490433 0</a:t>
              </a:r>
            </a:p>
            <a:p>
              <a:endParaRPr lang="en-US" sz="1600" dirty="0"/>
            </a:p>
            <a:p>
              <a:r>
                <a:rPr lang="de-DE" sz="1600" dirty="0"/>
                <a:t>lasso@lasso.de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93AB8EA4-13E2-456B-BF39-DBE204C63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220" y="4819551"/>
              <a:ext cx="437586" cy="43758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5347138C-C89F-4BD2-BF9B-9CDA79F9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0220" y="4327617"/>
              <a:ext cx="398427" cy="398427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EB09093B-53A8-4437-929B-D809F163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844" y="5276658"/>
              <a:ext cx="528606" cy="528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82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27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Case MNIST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A6114-6854-47D2-9495-CA24DB9ED712}"/>
              </a:ext>
            </a:extLst>
          </p:cNvPr>
          <p:cNvSpPr txBox="1"/>
          <p:nvPr/>
        </p:nvSpPr>
        <p:spPr>
          <a:xfrm>
            <a:off x="1929458" y="2132856"/>
            <a:ext cx="65307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60k handwritten greyscale numbers</a:t>
            </a:r>
          </a:p>
          <a:p>
            <a:endParaRPr lang="en-US" dirty="0"/>
          </a:p>
          <a:p>
            <a:r>
              <a:rPr lang="en-US" dirty="0"/>
              <a:t>1 Image = 28 x 28 Pixels = 784 Dimensions</a:t>
            </a:r>
          </a:p>
          <a:p>
            <a:endParaRPr lang="en-US" dirty="0"/>
          </a:p>
          <a:p>
            <a:r>
              <a:rPr lang="en-US" dirty="0"/>
              <a:t>Reduction with t-SNE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Distance: KL-Divergence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data as probability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preservation: Similarity of probability distribution</a:t>
            </a:r>
            <a:br>
              <a:rPr lang="en-US" dirty="0"/>
            </a:br>
            <a:r>
              <a:rPr lang="en-US" dirty="0"/>
              <a:t>must be same in high and low-dimension space (KL-divergence)</a:t>
            </a:r>
          </a:p>
          <a:p>
            <a:endParaRPr lang="en-US" dirty="0"/>
          </a:p>
          <a:p>
            <a:r>
              <a:rPr lang="en-US" dirty="0"/>
              <a:t>1 Image = 3 Dimensions</a:t>
            </a:r>
          </a:p>
          <a:p>
            <a:endParaRPr lang="en-US" dirty="0"/>
          </a:p>
          <a:p>
            <a:r>
              <a:rPr lang="en-US" dirty="0"/>
              <a:t>https://colah.github.io/posts/2014-10-Visualizing-MNIST/</a:t>
            </a:r>
          </a:p>
        </p:txBody>
      </p:sp>
    </p:spTree>
    <p:extLst>
      <p:ext uri="{BB962C8B-B14F-4D97-AF65-F5344CB8AC3E}">
        <p14:creationId xmlns:p14="http://schemas.microsoft.com/office/powerpoint/2010/main" val="249577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731435" y="1052736"/>
            <a:ext cx="507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criterion for the reduction?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7001BF-BB85-4CE3-89B4-D9B2736B5479}"/>
              </a:ext>
            </a:extLst>
          </p:cNvPr>
          <p:cNvSpPr txBox="1"/>
          <p:nvPr/>
        </p:nvSpPr>
        <p:spPr>
          <a:xfrm>
            <a:off x="1929458" y="1844824"/>
            <a:ext cx="559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dimensions and keep most important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DA8F-26E9-4809-BAAA-708DF821AA23}"/>
              </a:ext>
            </a:extLst>
          </p:cNvPr>
          <p:cNvSpPr txBox="1"/>
          <p:nvPr/>
        </p:nvSpPr>
        <p:spPr>
          <a:xfrm>
            <a:off x="1929458" y="2556291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this mean?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1FDB8-C94E-4191-81A1-9BDB0E6074A9}"/>
              </a:ext>
            </a:extLst>
          </p:cNvPr>
          <p:cNvSpPr txBox="1"/>
          <p:nvPr/>
        </p:nvSpPr>
        <p:spPr>
          <a:xfrm>
            <a:off x="1929458" y="3266401"/>
            <a:ext cx="605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 in high-dimensional need to be kept in</a:t>
            </a:r>
          </a:p>
          <a:p>
            <a:r>
              <a:rPr lang="en-US" dirty="0"/>
              <a:t>Low-dimensional space (according to some information metric)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6F1A6-795D-4093-B53C-FB0F8B593794}"/>
              </a:ext>
            </a:extLst>
          </p:cNvPr>
          <p:cNvSpPr txBox="1"/>
          <p:nvPr/>
        </p:nvSpPr>
        <p:spPr>
          <a:xfrm>
            <a:off x="1929458" y="4253510"/>
            <a:ext cx="7352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X^(s x d) </a:t>
            </a:r>
            <a:r>
              <a:rPr lang="en-US" dirty="0">
                <a:sym typeface="Wingdings" panose="05000000000000000000" pitchFamily="2" charset="2"/>
              </a:rPr>
              <a:t> distance(X[0], X[1]) = 200</a:t>
            </a:r>
          </a:p>
          <a:p>
            <a:r>
              <a:rPr lang="en-US" dirty="0"/>
              <a:t>X~^(s x r) </a:t>
            </a:r>
            <a:r>
              <a:rPr lang="en-US" dirty="0">
                <a:sym typeface="Wingdings" panose="05000000000000000000" pitchFamily="2" charset="2"/>
              </a:rPr>
              <a:t> distance(X~[0], X~[1]) = 198.4</a:t>
            </a:r>
          </a:p>
          <a:p>
            <a:r>
              <a:rPr lang="en-US" dirty="0">
                <a:sym typeface="Wingdings" panose="05000000000000000000" pitchFamily="2" charset="2"/>
              </a:rPr>
              <a:t> Largest distances are preserved well = most important information is kept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933E5-6DE5-4853-A1F0-5794347AD96E}"/>
              </a:ext>
            </a:extLst>
          </p:cNvPr>
          <p:cNvSpPr txBox="1"/>
          <p:nvPr/>
        </p:nvSpPr>
        <p:spPr>
          <a:xfrm>
            <a:off x="1929458" y="5517618"/>
            <a:ext cx="533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metric defines what is important and what not!!!!!</a:t>
            </a:r>
          </a:p>
        </p:txBody>
      </p:sp>
    </p:spTree>
    <p:extLst>
      <p:ext uri="{BB962C8B-B14F-4D97-AF65-F5344CB8AC3E}">
        <p14:creationId xmlns:p14="http://schemas.microsoft.com/office/powerpoint/2010/main" val="283684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939291-28AF-417E-BC2B-CDBB5B52E252}"/>
              </a:ext>
            </a:extLst>
          </p:cNvPr>
          <p:cNvSpPr txBox="1"/>
          <p:nvPr/>
        </p:nvSpPr>
        <p:spPr>
          <a:xfrm>
            <a:off x="849338" y="3068960"/>
            <a:ext cx="2985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metrics for </a:t>
            </a:r>
            <a:br>
              <a:rPr lang="en-US" sz="2400" dirty="0"/>
            </a:br>
            <a:r>
              <a:rPr lang="en-US" sz="2400" dirty="0"/>
              <a:t>information loss exist?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398E0-1C11-4859-9CFC-3BC432F26792}"/>
              </a:ext>
            </a:extLst>
          </p:cNvPr>
          <p:cNvSpPr txBox="1"/>
          <p:nvPr/>
        </p:nvSpPr>
        <p:spPr>
          <a:xfrm>
            <a:off x="5097810" y="908720"/>
            <a:ext cx="312675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reduction method:</a:t>
            </a:r>
          </a:p>
          <a:p>
            <a:endParaRPr lang="en-US" dirty="0"/>
          </a:p>
          <a:p>
            <a:r>
              <a:rPr lang="en-US" dirty="0"/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Mahalanobis</a:t>
            </a:r>
            <a:r>
              <a:rPr lang="en-US" dirty="0"/>
              <a:t>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Probability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Jensen-Shannon Divergence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KL-Divergence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Wasserstein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Jaccard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Sørensen</a:t>
            </a:r>
            <a:r>
              <a:rPr lang="en-US" dirty="0"/>
              <a:t>–Dice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Hamming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Levenshtein</a:t>
            </a:r>
            <a:r>
              <a:rPr lang="en-US" dirty="0"/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24838661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4839</Words>
  <Application>Microsoft Office PowerPoint</Application>
  <PresentationFormat>Custom</PresentationFormat>
  <Paragraphs>575</Paragraphs>
  <Slides>64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Kirsten Eicker</Manager>
  <Company>LASSO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LASSO</dc:title>
  <dc:subject>Thyssen Krupp Steel Europe AG</dc:subject>
  <dc:creator>Kirsten Eicker</dc:creator>
  <cp:keywords>Unternehmen Analysenspektrum</cp:keywords>
  <cp:lastModifiedBy>Constantin Diez</cp:lastModifiedBy>
  <cp:revision>729</cp:revision>
  <cp:lastPrinted>2011-04-30T20:23:24Z</cp:lastPrinted>
  <dcterms:created xsi:type="dcterms:W3CDTF">2006-05-19T10:03:14Z</dcterms:created>
  <dcterms:modified xsi:type="dcterms:W3CDTF">2021-02-28T20:29:05Z</dcterms:modified>
  <cp:category>Firmenpräsentation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